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305" r:id="rId2"/>
    <p:sldId id="317" r:id="rId3"/>
    <p:sldId id="313" r:id="rId4"/>
    <p:sldId id="382" r:id="rId5"/>
    <p:sldId id="318" r:id="rId6"/>
    <p:sldId id="320" r:id="rId7"/>
    <p:sldId id="321" r:id="rId8"/>
    <p:sldId id="383" r:id="rId9"/>
    <p:sldId id="384" r:id="rId10"/>
    <p:sldId id="322" r:id="rId11"/>
    <p:sldId id="323" r:id="rId12"/>
    <p:sldId id="393" r:id="rId13"/>
    <p:sldId id="386" r:id="rId14"/>
    <p:sldId id="326" r:id="rId15"/>
    <p:sldId id="388" r:id="rId16"/>
    <p:sldId id="387" r:id="rId17"/>
    <p:sldId id="330" r:id="rId18"/>
    <p:sldId id="331" r:id="rId19"/>
    <p:sldId id="344" r:id="rId20"/>
    <p:sldId id="315" r:id="rId21"/>
    <p:sldId id="343" r:id="rId22"/>
    <p:sldId id="342" r:id="rId23"/>
    <p:sldId id="364" r:id="rId24"/>
    <p:sldId id="366" r:id="rId25"/>
    <p:sldId id="365" r:id="rId26"/>
    <p:sldId id="367" r:id="rId27"/>
    <p:sldId id="363" r:id="rId28"/>
    <p:sldId id="369" r:id="rId29"/>
    <p:sldId id="370" r:id="rId30"/>
    <p:sldId id="371" r:id="rId31"/>
    <p:sldId id="368" r:id="rId32"/>
    <p:sldId id="375" r:id="rId33"/>
    <p:sldId id="361" r:id="rId34"/>
    <p:sldId id="392" r:id="rId35"/>
    <p:sldId id="308" r:id="rId36"/>
    <p:sldId id="292" r:id="rId37"/>
    <p:sldId id="309" r:id="rId38"/>
    <p:sldId id="354" r:id="rId39"/>
    <p:sldId id="356" r:id="rId40"/>
    <p:sldId id="355" r:id="rId41"/>
    <p:sldId id="357" r:id="rId42"/>
    <p:sldId id="353" r:id="rId43"/>
    <p:sldId id="360" r:id="rId44"/>
    <p:sldId id="359" r:id="rId45"/>
    <p:sldId id="372" r:id="rId46"/>
    <p:sldId id="336" r:id="rId47"/>
    <p:sldId id="335" r:id="rId48"/>
    <p:sldId id="332" r:id="rId49"/>
    <p:sldId id="358" r:id="rId50"/>
    <p:sldId id="349" r:id="rId51"/>
    <p:sldId id="350" r:id="rId52"/>
    <p:sldId id="347" r:id="rId53"/>
    <p:sldId id="346" r:id="rId54"/>
    <p:sldId id="348" r:id="rId55"/>
    <p:sldId id="351" r:id="rId56"/>
    <p:sldId id="352" r:id="rId57"/>
    <p:sldId id="345" r:id="rId58"/>
    <p:sldId id="334" r:id="rId59"/>
    <p:sldId id="374" r:id="rId60"/>
    <p:sldId id="378" r:id="rId61"/>
    <p:sldId id="377" r:id="rId62"/>
    <p:sldId id="379" r:id="rId63"/>
    <p:sldId id="380" r:id="rId64"/>
    <p:sldId id="381" r:id="rId65"/>
    <p:sldId id="293" r:id="rId66"/>
    <p:sldId id="310" r:id="rId67"/>
    <p:sldId id="311" r:id="rId68"/>
    <p:sldId id="333" r:id="rId69"/>
    <p:sldId id="338" r:id="rId70"/>
    <p:sldId id="337" r:id="rId71"/>
    <p:sldId id="298" r:id="rId72"/>
    <p:sldId id="329" r:id="rId7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2832" autoAdjust="0"/>
  </p:normalViewPr>
  <p:slideViewPr>
    <p:cSldViewPr>
      <p:cViewPr varScale="1">
        <p:scale>
          <a:sx n="106" d="100"/>
          <a:sy n="106" d="100"/>
        </p:scale>
        <p:origin x="196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01F8E-1E88-497E-8F64-4DB514120544}" type="datetimeFigureOut">
              <a:rPr lang="tr-TR" smtClean="0"/>
              <a:t>19.09.2022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6E67-83DD-4B5D-8693-B6DCF19EC72F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F6E67-83DD-4B5D-8693-B6DCF19EC72F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2881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1BF1-355C-4C4F-A873-D473B16BD5A2}" type="datetime1">
              <a:rPr lang="tr-TR" smtClean="0"/>
              <a:t>19.09.2022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682D-343C-4B39-8B6E-0F41F739F68F}" type="datetime1">
              <a:rPr lang="tr-TR" smtClean="0"/>
              <a:t>19.09.2022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3391-7A9F-40B7-A355-4488BA3CA3D9}" type="datetime1">
              <a:rPr lang="tr-TR" smtClean="0"/>
              <a:t>19.09.2022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2B70B-CC40-4B0C-AF47-AA70F7F7BA94}" type="datetime1">
              <a:rPr lang="tr-TR" smtClean="0"/>
              <a:t>19.09.2022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F94-D0CB-4F4C-B25C-539C9BCDD492}" type="datetime1">
              <a:rPr lang="tr-TR" smtClean="0"/>
              <a:t>19.09.2022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C5AAC-1282-4588-9BC2-ED6F8118E66A}" type="datetime1">
              <a:rPr lang="tr-TR" smtClean="0"/>
              <a:t>19.09.2022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26D2C-9BAC-4A4A-AE9F-DD5FEEB75E5E}" type="datetime1">
              <a:rPr lang="tr-TR" smtClean="0"/>
              <a:t>19.09.2022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8D7A-60E2-4979-A39F-DC729D3EC6C2}" type="datetime1">
              <a:rPr lang="tr-TR" smtClean="0"/>
              <a:t>19.09.2022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471A-C709-464D-9194-4FDFF779FE8F}" type="datetime1">
              <a:rPr lang="tr-TR" smtClean="0"/>
              <a:t>19.09.2022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0B12-5B8B-4CB5-BF1E-62B4A0F76A1E}" type="datetime1">
              <a:rPr lang="tr-TR" smtClean="0"/>
              <a:t>19.09.2022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A4FEB-22B6-47F1-9770-D06F359F87F5}" type="datetime1">
              <a:rPr lang="tr-TR" smtClean="0"/>
              <a:t>19.09.2022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18958-A81B-4A42-B215-4026F0B9430B}" type="datetime1">
              <a:rPr lang="tr-TR" smtClean="0"/>
              <a:t>19.09.2022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http://www.smartdema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mailto:emir.ozeren@deu.edu.tr" TargetMode="External"/><Relationship Id="rId2" Type="http://schemas.openxmlformats.org/officeDocument/2006/relationships/hyperlink" Target="mailto:emirozeren@yahoo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785786" y="3071810"/>
            <a:ext cx="73581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3200" b="1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tr-TR" sz="3200" b="1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tr-TR" sz="4400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tr-TR" dirty="0"/>
          </a:p>
        </p:txBody>
      </p:sp>
      <p:pic>
        <p:nvPicPr>
          <p:cNvPr id="1026" name="Picture 2" descr="C:\Users\lenovo\Desktop\SMART DEMA\Movenpıck izmir\logolar\smart 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8389" y="344056"/>
            <a:ext cx="3108735" cy="1500768"/>
          </a:xfrm>
          <a:prstGeom prst="rect">
            <a:avLst/>
          </a:prstGeom>
          <a:noFill/>
        </p:spPr>
      </p:pic>
      <p:sp>
        <p:nvSpPr>
          <p:cNvPr id="9" name="8 Dikdörtgen"/>
          <p:cNvSpPr/>
          <p:nvPr/>
        </p:nvSpPr>
        <p:spPr>
          <a:xfrm>
            <a:off x="251520" y="1595506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24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tr-TR" sz="2400" dirty="0">
                <a:solidFill>
                  <a:schemeClr val="tx2">
                    <a:lumMod val="75000"/>
                  </a:schemeClr>
                </a:solidFill>
              </a:rPr>
              <a:t>Presentation at</a:t>
            </a:r>
          </a:p>
          <a:p>
            <a:pPr algn="ctr"/>
            <a:r>
              <a:rPr lang="tr-TR" sz="2400" b="1" dirty="0">
                <a:solidFill>
                  <a:schemeClr val="tx2">
                    <a:lumMod val="75000"/>
                  </a:schemeClr>
                </a:solidFill>
              </a:rPr>
              <a:t>IFITT TURKEY SUMMER SCHOOL &amp; SUMMIT 2022  </a:t>
            </a:r>
          </a:p>
          <a:p>
            <a:pPr algn="ctr"/>
            <a:endParaRPr lang="tr-TR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tr-TR" sz="2400" b="1" dirty="0" err="1">
                <a:solidFill>
                  <a:schemeClr val="tx2">
                    <a:lumMod val="75000"/>
                  </a:schemeClr>
                </a:solidFill>
              </a:rPr>
              <a:t>Dissemination</a:t>
            </a:r>
            <a:r>
              <a:rPr lang="tr-TR" sz="2400" b="1" dirty="0">
                <a:solidFill>
                  <a:schemeClr val="tx2">
                    <a:lumMod val="75000"/>
                  </a:schemeClr>
                </a:solidFill>
              </a:rPr>
              <a:t> Activity of </a:t>
            </a:r>
            <a:r>
              <a:rPr lang="tr-TR" sz="2400" b="1" dirty="0" err="1">
                <a:solidFill>
                  <a:schemeClr val="tx2">
                    <a:lumMod val="75000"/>
                  </a:schemeClr>
                </a:solidFill>
              </a:rPr>
              <a:t>SmartDEMA</a:t>
            </a:r>
            <a:r>
              <a:rPr lang="tr-TR" sz="2400" b="1" dirty="0">
                <a:solidFill>
                  <a:schemeClr val="tx2">
                    <a:lumMod val="75000"/>
                  </a:schemeClr>
                </a:solidFill>
              </a:rPr>
              <a:t> Erasmus+ Project</a:t>
            </a:r>
          </a:p>
          <a:p>
            <a:pPr algn="ctr"/>
            <a:endParaRPr lang="tr-TR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tr-TR" sz="2400" b="1" dirty="0">
                <a:solidFill>
                  <a:schemeClr val="tx2">
                    <a:lumMod val="75000"/>
                  </a:schemeClr>
                </a:solidFill>
              </a:rPr>
              <a:t>Emir </a:t>
            </a:r>
            <a:r>
              <a:rPr lang="tr-TR" sz="2400" b="1" dirty="0" err="1">
                <a:solidFill>
                  <a:schemeClr val="tx2">
                    <a:lumMod val="75000"/>
                  </a:schemeClr>
                </a:solidFill>
              </a:rPr>
              <a:t>Ozeren</a:t>
            </a:r>
            <a:r>
              <a:rPr lang="tr-TR" sz="2400" b="1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tr-TR" sz="2400" b="1" dirty="0" err="1">
                <a:solidFill>
                  <a:schemeClr val="tx2">
                    <a:lumMod val="75000"/>
                  </a:schemeClr>
                </a:solidFill>
              </a:rPr>
              <a:t>PhD</a:t>
            </a:r>
            <a:r>
              <a:rPr lang="tr-TR" sz="2400" b="1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tr-TR" dirty="0" err="1">
                <a:solidFill>
                  <a:schemeClr val="tx2">
                    <a:lumMod val="75000"/>
                  </a:schemeClr>
                </a:solidFill>
              </a:rPr>
              <a:t>Associate</a:t>
            </a:r>
            <a:r>
              <a:rPr lang="tr-TR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dirty="0" err="1">
                <a:solidFill>
                  <a:schemeClr val="tx2">
                    <a:lumMod val="75000"/>
                  </a:schemeClr>
                </a:solidFill>
              </a:rPr>
              <a:t>Professor</a:t>
            </a:r>
            <a:r>
              <a:rPr lang="tr-TR" dirty="0">
                <a:solidFill>
                  <a:schemeClr val="tx2">
                    <a:lumMod val="75000"/>
                  </a:schemeClr>
                </a:solidFill>
              </a:rPr>
              <a:t>, Dokuz Eylül </a:t>
            </a:r>
            <a:r>
              <a:rPr lang="tr-TR" dirty="0" err="1">
                <a:solidFill>
                  <a:schemeClr val="tx2">
                    <a:lumMod val="75000"/>
                  </a:schemeClr>
                </a:solidFill>
              </a:rPr>
              <a:t>University</a:t>
            </a:r>
            <a:r>
              <a:rPr lang="tr-TR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tr-TR" dirty="0" err="1">
                <a:solidFill>
                  <a:schemeClr val="tx2">
                    <a:lumMod val="75000"/>
                  </a:schemeClr>
                </a:solidFill>
              </a:rPr>
              <a:t>Coordinator</a:t>
            </a:r>
            <a:r>
              <a:rPr lang="tr-TR" dirty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tr-TR" dirty="0" err="1">
                <a:solidFill>
                  <a:schemeClr val="tx2">
                    <a:lumMod val="75000"/>
                  </a:schemeClr>
                </a:solidFill>
              </a:rPr>
              <a:t>SmartDEMA</a:t>
            </a:r>
            <a:r>
              <a:rPr lang="tr-TR" dirty="0">
                <a:solidFill>
                  <a:schemeClr val="tx2">
                    <a:lumMod val="75000"/>
                  </a:schemeClr>
                </a:solidFill>
              </a:rPr>
              <a:t> Project</a:t>
            </a:r>
          </a:p>
          <a:p>
            <a:pPr algn="ctr"/>
            <a:endParaRPr lang="tr-TR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tr-TR" b="1" dirty="0">
                <a:solidFill>
                  <a:schemeClr val="tx2">
                    <a:lumMod val="75000"/>
                  </a:schemeClr>
                </a:solidFill>
              </a:rPr>
              <a:t>19 </a:t>
            </a:r>
            <a:r>
              <a:rPr lang="tr-TR" b="1" dirty="0" err="1">
                <a:solidFill>
                  <a:schemeClr val="tx2">
                    <a:lumMod val="75000"/>
                  </a:schemeClr>
                </a:solidFill>
              </a:rPr>
              <a:t>August</a:t>
            </a:r>
            <a:r>
              <a:rPr lang="tr-TR" b="1" dirty="0">
                <a:solidFill>
                  <a:schemeClr val="tx2">
                    <a:lumMod val="75000"/>
                  </a:schemeClr>
                </a:solidFill>
              </a:rPr>
              <a:t> 2022</a:t>
            </a:r>
            <a:br>
              <a:rPr lang="tr-TR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tr-TR" b="1" dirty="0" err="1">
                <a:solidFill>
                  <a:schemeClr val="tx2">
                    <a:lumMod val="75000"/>
                  </a:schemeClr>
                </a:solidFill>
              </a:rPr>
              <a:t>İzQ</a:t>
            </a:r>
            <a:r>
              <a:rPr lang="tr-T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2">
                    <a:lumMod val="75000"/>
                  </a:schemeClr>
                </a:solidFill>
              </a:rPr>
              <a:t>Innovation</a:t>
            </a:r>
            <a:r>
              <a:rPr lang="tr-TR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2">
                    <a:lumMod val="75000"/>
                  </a:schemeClr>
                </a:solidFill>
              </a:rPr>
              <a:t>Centre</a:t>
            </a:r>
            <a:endParaRPr lang="tr-TR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lenovo\Desktop\SMART DEMA\Movenpıck izmir\logolar\tüm logol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1914" y="5342341"/>
            <a:ext cx="6020172" cy="1386000"/>
          </a:xfrm>
          <a:prstGeom prst="rect">
            <a:avLst/>
          </a:prstGeom>
          <a:noFill/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F591CFD-410B-90DE-FE0E-7F4769375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1943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C1DA4B-D621-06B2-9C04-B6171DBCC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82" y="191507"/>
            <a:ext cx="8229600" cy="1143000"/>
          </a:xfrm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0070C0"/>
                </a:solidFill>
              </a:rPr>
              <a:t>Place</a:t>
            </a:r>
            <a:r>
              <a:rPr lang="tr-TR" sz="3600" b="1" dirty="0">
                <a:solidFill>
                  <a:srgbClr val="0070C0"/>
                </a:solidFill>
              </a:rPr>
              <a:t> </a:t>
            </a:r>
            <a:r>
              <a:rPr lang="tr-TR" sz="3600" b="1" dirty="0" err="1">
                <a:solidFill>
                  <a:srgbClr val="0070C0"/>
                </a:solidFill>
              </a:rPr>
              <a:t>Attachment</a:t>
            </a:r>
            <a:endParaRPr lang="tr-TR" sz="3600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39BA624-CD9C-E83D-6409-4B3F3A80B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882" y="1484784"/>
            <a:ext cx="8229600" cy="5112568"/>
          </a:xfrm>
        </p:spPr>
        <p:txBody>
          <a:bodyPr>
            <a:normAutofit/>
          </a:bodyPr>
          <a:lstStyle/>
          <a:p>
            <a:r>
              <a:rPr lang="tr-TR" sz="1900" b="1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Places</a:t>
            </a:r>
            <a:r>
              <a:rPr lang="tr-TR" sz="1900" b="1" dirty="0">
                <a:latin typeface="+mj-lt"/>
                <a:ea typeface="Calibri" panose="020F0502020204030204" pitchFamily="34" charset="0"/>
                <a:cs typeface="TimesNewRomanPSMT"/>
              </a:rPr>
              <a:t>: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are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sources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of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identification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and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affiliation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that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give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meaning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and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purpose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to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life (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Gustafson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2001; Williams &amp;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Vaske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2003). </a:t>
            </a:r>
          </a:p>
          <a:p>
            <a:pPr marL="0" indent="0">
              <a:buNone/>
            </a:pPr>
            <a:endParaRPr lang="tr-TR" sz="1900" dirty="0">
              <a:effectLst/>
              <a:latin typeface="+mj-lt"/>
              <a:ea typeface="Calibri" panose="020F0502020204030204" pitchFamily="34" charset="0"/>
              <a:cs typeface="TimesNewRomanPSMT"/>
            </a:endParaRPr>
          </a:p>
          <a:p>
            <a:r>
              <a:rPr lang="tr-TR" sz="1900" dirty="0">
                <a:latin typeface="+mj-lt"/>
                <a:ea typeface="Calibri" panose="020F0502020204030204" pitchFamily="34" charset="0"/>
                <a:cs typeface="TimesNewRomanPSMT"/>
              </a:rPr>
              <a:t>P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eople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develop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relationships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with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places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,</a:t>
            </a:r>
            <a:r>
              <a:rPr lang="tr-TR" sz="1900" dirty="0"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also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known</a:t>
            </a:r>
            <a:r>
              <a:rPr lang="tr-TR" sz="19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as </a:t>
            </a:r>
            <a:r>
              <a:rPr lang="tr-TR" sz="1900" b="1" i="1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place</a:t>
            </a:r>
            <a:r>
              <a:rPr lang="tr-TR" sz="1900" b="1" i="1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900" b="1" i="1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attachment</a:t>
            </a:r>
            <a:r>
              <a:rPr lang="tr-TR" sz="1900" b="1" i="1" dirty="0">
                <a:latin typeface="+mj-lt"/>
                <a:ea typeface="Calibri" panose="020F0502020204030204" pitchFamily="34" charset="0"/>
                <a:cs typeface="TimesNewRomanPSMT"/>
              </a:rPr>
              <a:t>.</a:t>
            </a:r>
            <a:endParaRPr lang="tr-TR" sz="1900" b="1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tr-TR" sz="1900" dirty="0">
              <a:latin typeface="+mj-lt"/>
            </a:endParaRPr>
          </a:p>
          <a:p>
            <a:pPr algn="l"/>
            <a:r>
              <a:rPr lang="tr-TR" sz="1900" b="1" i="0" u="none" strike="noStrike" baseline="0" dirty="0">
                <a:latin typeface="+mj-lt"/>
              </a:rPr>
              <a:t>P</a:t>
            </a:r>
            <a:r>
              <a:rPr lang="en-US" sz="1900" b="1" i="0" u="none" strike="noStrike" baseline="0" dirty="0">
                <a:latin typeface="+mj-lt"/>
              </a:rPr>
              <a:t>lace attachment : </a:t>
            </a:r>
            <a:r>
              <a:rPr lang="en-US" sz="1900" b="0" i="0" u="none" strike="noStrike" baseline="0" dirty="0">
                <a:latin typeface="+mj-lt"/>
              </a:rPr>
              <a:t>emotional connection</a:t>
            </a:r>
            <a:r>
              <a:rPr lang="tr-TR" sz="1900" b="0" i="0" u="none" strike="noStrike" baseline="0" dirty="0">
                <a:latin typeface="+mj-lt"/>
              </a:rPr>
              <a:t> </a:t>
            </a:r>
            <a:r>
              <a:rPr lang="en-US" sz="1900" b="0" i="0" u="none" strike="noStrike" baseline="0" dirty="0">
                <a:latin typeface="+mj-lt"/>
              </a:rPr>
              <a:t>between an individual and a particular spatial setting (Williams &amp; al. 1992;</a:t>
            </a:r>
            <a:r>
              <a:rPr lang="tr-TR" sz="1900" b="0" i="0" u="none" strike="noStrike" baseline="0" dirty="0">
                <a:latin typeface="+mj-lt"/>
              </a:rPr>
              <a:t> </a:t>
            </a:r>
            <a:r>
              <a:rPr lang="en-US" sz="1900" b="0" i="0" u="none" strike="noStrike" baseline="0" dirty="0">
                <a:latin typeface="+mj-lt"/>
              </a:rPr>
              <a:t>Gustafson 2001; Williams &amp; </a:t>
            </a:r>
            <a:r>
              <a:rPr lang="en-US" sz="1900" b="0" i="0" u="none" strike="noStrike" baseline="0" dirty="0" err="1">
                <a:latin typeface="+mj-lt"/>
              </a:rPr>
              <a:t>Vaske</a:t>
            </a:r>
            <a:r>
              <a:rPr lang="en-US" sz="1900" b="0" i="0" u="none" strike="noStrike" baseline="0" dirty="0">
                <a:latin typeface="+mj-lt"/>
              </a:rPr>
              <a:t> 2003).</a:t>
            </a:r>
            <a:endParaRPr lang="tr-TR" sz="1900" b="0" i="0" u="none" strike="noStrike" baseline="0" dirty="0">
              <a:latin typeface="+mj-lt"/>
            </a:endParaRPr>
          </a:p>
          <a:p>
            <a:pPr algn="l"/>
            <a:endParaRPr lang="tr-TR" sz="1900" dirty="0">
              <a:latin typeface="+mj-lt"/>
            </a:endParaRPr>
          </a:p>
          <a:p>
            <a:pPr algn="l"/>
            <a:endParaRPr lang="tr-TR" sz="1900" b="0" i="0" u="none" strike="noStrike" baseline="0" dirty="0">
              <a:latin typeface="+mj-lt"/>
            </a:endParaRPr>
          </a:p>
          <a:p>
            <a:pPr marL="0" indent="0" algn="l">
              <a:buNone/>
            </a:pPr>
            <a:endParaRPr lang="tr-TR" sz="1800" dirty="0">
              <a:latin typeface="Calibri" panose="020F0502020204030204" pitchFamily="34" charset="0"/>
            </a:endParaRPr>
          </a:p>
          <a:p>
            <a:pPr marL="0" indent="0" algn="l">
              <a:buNone/>
            </a:pPr>
            <a:endParaRPr lang="tr-TR" sz="1800" dirty="0"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People's relationships with place can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represent a range of positive </a:t>
            </a:r>
            <a:r>
              <a:rPr lang="en-US" sz="1800" b="1" i="0" u="none" strike="noStrike" baseline="0" dirty="0">
                <a:latin typeface="Calibri" panose="020F0502020204030204" pitchFamily="34" charset="0"/>
              </a:rPr>
              <a:t>emotions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from love to contentment (Manzo 2005;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Hidalgo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&amp;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Hernandez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, 2001).</a:t>
            </a:r>
          </a:p>
          <a:p>
            <a:pPr algn="l"/>
            <a:endParaRPr lang="tr-TR" sz="1800" dirty="0">
              <a:latin typeface="Calibri" panose="020F0502020204030204" pitchFamily="34" charset="0"/>
            </a:endParaRPr>
          </a:p>
          <a:p>
            <a:pPr algn="l"/>
            <a:endParaRPr lang="tr-TR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endParaRPr lang="tr-TR" sz="1800" dirty="0">
              <a:latin typeface="Calibri" panose="020F0502020204030204" pitchFamily="34" charset="0"/>
            </a:endParaRPr>
          </a:p>
          <a:p>
            <a:pPr algn="l"/>
            <a:endParaRPr lang="tr-TR" sz="1800" dirty="0">
              <a:latin typeface="Calibri" panose="020F050202020403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13DF657-38FE-B4EB-8598-48CF0957B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86" t="64000" r="12201" b="9400"/>
          <a:stretch/>
        </p:blipFill>
        <p:spPr>
          <a:xfrm>
            <a:off x="3520881" y="3789040"/>
            <a:ext cx="2099601" cy="1734453"/>
          </a:xfrm>
          <a:prstGeom prst="rect">
            <a:avLst/>
          </a:prstGeo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392B5EE-AE14-BF08-0367-50B732D8D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6632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4F8D0D-0097-FEEC-B056-4868169E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i="0" u="none" strike="noStrike" baseline="0" dirty="0">
                <a:solidFill>
                  <a:srgbClr val="0070C0"/>
                </a:solidFill>
                <a:latin typeface="Calibri-Light"/>
              </a:rPr>
              <a:t>How </a:t>
            </a:r>
            <a:r>
              <a:rPr lang="tr-TR" sz="2800" b="1" i="0" u="none" strike="noStrike" baseline="0" dirty="0" err="1">
                <a:solidFill>
                  <a:srgbClr val="0070C0"/>
                </a:solidFill>
                <a:latin typeface="Calibri-Light"/>
              </a:rPr>
              <a:t>to</a:t>
            </a:r>
            <a:r>
              <a:rPr lang="tr-TR" sz="2800" b="1" i="0" u="none" strike="noStrike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tr-TR" sz="2800" b="1" i="0" u="none" strike="noStrike" baseline="0" dirty="0" err="1">
                <a:solidFill>
                  <a:srgbClr val="0070C0"/>
                </a:solidFill>
                <a:latin typeface="Calibri-Light"/>
              </a:rPr>
              <a:t>Capture</a:t>
            </a:r>
            <a:r>
              <a:rPr lang="tr-TR" sz="2800" b="1" i="0" u="none" strike="noStrike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tr-TR" sz="2800" b="1" i="0" u="none" strike="noStrike" baseline="0" dirty="0" err="1">
                <a:solidFill>
                  <a:srgbClr val="0070C0"/>
                </a:solidFill>
                <a:latin typeface="Calibri-Light"/>
              </a:rPr>
              <a:t>and</a:t>
            </a:r>
            <a:r>
              <a:rPr lang="tr-TR" sz="2800" b="1" i="0" u="none" strike="noStrike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tr-TR" sz="2800" b="1" i="0" u="none" strike="noStrike" baseline="0" dirty="0" err="1">
                <a:solidFill>
                  <a:srgbClr val="0070C0"/>
                </a:solidFill>
                <a:latin typeface="Calibri-Light"/>
              </a:rPr>
              <a:t>communicate</a:t>
            </a:r>
            <a:r>
              <a:rPr lang="tr-TR" sz="2800" b="1" i="0" u="none" strike="noStrike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tr-TR" sz="2800" b="1" i="0" u="none" strike="noStrike" baseline="0" dirty="0" err="1">
                <a:solidFill>
                  <a:srgbClr val="0070C0"/>
                </a:solidFill>
                <a:latin typeface="Calibri-Light"/>
              </a:rPr>
              <a:t>emotion</a:t>
            </a:r>
            <a:r>
              <a:rPr lang="tr-TR" sz="2800" b="1" i="0" u="none" strike="noStrike" baseline="0" dirty="0">
                <a:solidFill>
                  <a:srgbClr val="0070C0"/>
                </a:solidFill>
                <a:latin typeface="Calibri-Light"/>
              </a:rPr>
              <a:t>???</a:t>
            </a:r>
            <a:br>
              <a:rPr lang="tr-TR" sz="2800" b="1" i="0" u="none" strike="noStrike" baseline="0" dirty="0">
                <a:solidFill>
                  <a:srgbClr val="0070C0"/>
                </a:solidFill>
                <a:latin typeface="Calibri-Light"/>
              </a:rPr>
            </a:br>
            <a:r>
              <a:rPr lang="tr-TR" sz="2400" i="0" u="none" strike="noStrike" baseline="0" dirty="0" err="1">
                <a:solidFill>
                  <a:srgbClr val="0070C0"/>
                </a:solidFill>
                <a:latin typeface="Calibri-Light"/>
              </a:rPr>
              <a:t>Observing</a:t>
            </a:r>
            <a:r>
              <a:rPr lang="tr-TR" sz="2400" i="0" u="none" strike="noStrike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tr-TR" sz="2400" i="0" u="none" strike="noStrike" baseline="0" dirty="0" err="1">
                <a:solidFill>
                  <a:srgbClr val="0070C0"/>
                </a:solidFill>
                <a:latin typeface="Calibri-Light"/>
              </a:rPr>
              <a:t>emotion</a:t>
            </a:r>
            <a:r>
              <a:rPr lang="tr-TR" sz="2400" i="0" u="none" strike="noStrike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tr-TR" sz="2400" i="0" u="none" strike="noStrike" baseline="0" dirty="0" err="1">
                <a:solidFill>
                  <a:srgbClr val="0070C0"/>
                </a:solidFill>
                <a:latin typeface="Calibri-Light"/>
              </a:rPr>
              <a:t>with</a:t>
            </a:r>
            <a:r>
              <a:rPr lang="tr-TR" sz="2400" i="0" u="none" strike="noStrike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tr-TR" sz="2400" i="0" u="none" strike="noStrike" baseline="0" dirty="0" err="1">
                <a:solidFill>
                  <a:srgbClr val="0070C0"/>
                </a:solidFill>
                <a:latin typeface="Calibri-Light"/>
              </a:rPr>
              <a:t>emoticons</a:t>
            </a:r>
            <a:endParaRPr lang="tr-TR" sz="2400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6A56852-5734-372E-1F17-8F480CC10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70" y="1628800"/>
            <a:ext cx="8229600" cy="4525963"/>
          </a:xfrm>
        </p:spPr>
        <p:txBody>
          <a:bodyPr>
            <a:normAutofit/>
          </a:bodyPr>
          <a:lstStyle/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Emotion manifests the mental state of the visitor. Today they are expressed on</a:t>
            </a:r>
          </a:p>
          <a:p>
            <a:pPr marL="0" indent="0" algn="l">
              <a:buNone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social networks (Facebook, Instagram, Twitter, …)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.</a:t>
            </a:r>
          </a:p>
          <a:p>
            <a:pPr marL="0" indent="0" algn="l">
              <a:buNone/>
            </a:pPr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latin typeface="Calibri" panose="020F0502020204030204" pitchFamily="34" charset="0"/>
              </a:rPr>
              <a:t>These emoticons can be positive, negative, </a:t>
            </a:r>
            <a:r>
              <a:rPr lang="tr-TR" sz="1800" b="0" i="0" u="none" strike="noStrike" baseline="0" dirty="0" err="1">
                <a:latin typeface="Calibri" panose="020F0502020204030204" pitchFamily="34" charset="0"/>
              </a:rPr>
              <a:t>or</a:t>
            </a:r>
            <a:r>
              <a:rPr lang="tr-TR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relational.</a:t>
            </a:r>
          </a:p>
          <a:p>
            <a:pPr marL="0" indent="0" algn="l">
              <a:buNone/>
            </a:pPr>
            <a:endParaRPr lang="tr-TR" sz="1800" dirty="0"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We need to capture the emotions :</a:t>
            </a:r>
          </a:p>
          <a:p>
            <a:pPr lvl="1"/>
            <a:r>
              <a:rPr lang="en-US" sz="1400" b="1" i="0" u="none" strike="noStrike" baseline="0" dirty="0">
                <a:latin typeface="Calibri" panose="020F0502020204030204" pitchFamily="34" charset="0"/>
              </a:rPr>
              <a:t>1.</a:t>
            </a:r>
            <a:r>
              <a:rPr lang="en-US" sz="1400" b="0" i="0" u="none" strike="noStrike" baseline="0" dirty="0">
                <a:latin typeface="Calibri" panose="020F0502020204030204" pitchFamily="34" charset="0"/>
              </a:rPr>
              <a:t> Search in the tone of posts, photos, and messages, the nature of the emotions of what is</a:t>
            </a:r>
            <a:r>
              <a:rPr lang="tr-TR" sz="14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400" b="0" i="0" u="none" strike="noStrike" baseline="0" dirty="0">
                <a:latin typeface="Calibri" panose="020F0502020204030204" pitchFamily="34" charset="0"/>
              </a:rPr>
              <a:t>perceived and experienced by the visitor by analyzing verbal and non-verbal corpus.</a:t>
            </a:r>
          </a:p>
          <a:p>
            <a:pPr lvl="1"/>
            <a:r>
              <a:rPr lang="en-US" sz="1400" b="1" i="0" u="none" strike="noStrike" baseline="0" dirty="0">
                <a:latin typeface="Calibri-Bold"/>
              </a:rPr>
              <a:t>2. Focus on emoticons </a:t>
            </a:r>
            <a:r>
              <a:rPr lang="en-US" sz="1400" b="0" i="0" u="none" strike="noStrike" baseline="0" dirty="0">
                <a:latin typeface="Calibri" panose="020F0502020204030204" pitchFamily="34" charset="0"/>
              </a:rPr>
              <a:t>to express emotions, a state of mind, or a feeling in the digital age.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75F103A-DC2F-F8E1-F4D1-A698BCFBC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00" t="57000" r="12201" b="31800"/>
          <a:stretch/>
        </p:blipFill>
        <p:spPr>
          <a:xfrm>
            <a:off x="971600" y="4689140"/>
            <a:ext cx="3240360" cy="108012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9EC2BB5-5C1A-7DED-A4EB-AA48DD8DE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12" t="68201" r="12201" b="12200"/>
          <a:stretch/>
        </p:blipFill>
        <p:spPr>
          <a:xfrm>
            <a:off x="5724128" y="4739257"/>
            <a:ext cx="2232248" cy="1250059"/>
          </a:xfrm>
          <a:prstGeom prst="rect">
            <a:avLst/>
          </a:prstGeom>
        </p:spPr>
      </p:pic>
      <p:sp>
        <p:nvSpPr>
          <p:cNvPr id="8" name="Slayt Numarası Yer Tutucusu 7">
            <a:extLst>
              <a:ext uri="{FF2B5EF4-FFF2-40B4-BE49-F238E27FC236}">
                <a16:creationId xmlns:a16="http://schemas.microsoft.com/office/drawing/2014/main" id="{C8F64EA2-0BAF-D3B1-912C-A6970060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4988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7CCC67-98FC-174D-FF43-7AEA5769A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Emoticons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service </a:t>
            </a:r>
            <a:r>
              <a:rPr lang="tr-TR" dirty="0" err="1"/>
              <a:t>sector</a:t>
            </a:r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978CEFB-84E3-49BD-BEDA-04796D32A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12</a:t>
            </a:fld>
            <a:endParaRPr lang="tr-TR"/>
          </a:p>
        </p:txBody>
      </p:sp>
      <p:pic>
        <p:nvPicPr>
          <p:cNvPr id="14" name="İçerik Yer Tutucusu 13">
            <a:extLst>
              <a:ext uri="{FF2B5EF4-FFF2-40B4-BE49-F238E27FC236}">
                <a16:creationId xmlns:a16="http://schemas.microsoft.com/office/drawing/2014/main" id="{9B74BD04-18C7-AC14-F7A6-47D8B2C57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394472" cy="4525963"/>
          </a:xfr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4749F8D3-DD9D-C190-7379-1E7E9305C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678335"/>
            <a:ext cx="3508512" cy="467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3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0CDFD4-F65B-F1DA-AA15-B13CE0B3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err="1">
                <a:solidFill>
                  <a:srgbClr val="0070C0"/>
                </a:solidFill>
                <a:effectLst/>
                <a:latin typeface="TimesNewRomanPS-BoldMT"/>
                <a:ea typeface="Calibri" panose="020F0502020204030204" pitchFamily="34" charset="0"/>
                <a:cs typeface="TimesNewRomanPS-BoldMT"/>
              </a:rPr>
              <a:t>Capturing</a:t>
            </a:r>
            <a:r>
              <a:rPr lang="tr-TR" sz="2800" b="1" dirty="0">
                <a:solidFill>
                  <a:srgbClr val="0070C0"/>
                </a:solidFill>
                <a:effectLst/>
                <a:latin typeface="TimesNewRomanPS-BoldMT"/>
                <a:ea typeface="Calibri" panose="020F0502020204030204" pitchFamily="34" charset="0"/>
                <a:cs typeface="TimesNewRomanPS-BoldMT"/>
              </a:rPr>
              <a:t> </a:t>
            </a:r>
            <a:r>
              <a:rPr lang="tr-TR" sz="2800" b="1" dirty="0" err="1">
                <a:solidFill>
                  <a:srgbClr val="0070C0"/>
                </a:solidFill>
                <a:effectLst/>
                <a:latin typeface="TimesNewRomanPS-BoldMT"/>
                <a:ea typeface="Calibri" panose="020F0502020204030204" pitchFamily="34" charset="0"/>
                <a:cs typeface="TimesNewRomanPS-BoldMT"/>
              </a:rPr>
              <a:t>the</a:t>
            </a:r>
            <a:r>
              <a:rPr lang="tr-TR" sz="2800" b="1" dirty="0">
                <a:solidFill>
                  <a:srgbClr val="0070C0"/>
                </a:solidFill>
                <a:effectLst/>
                <a:latin typeface="TimesNewRomanPS-BoldMT"/>
                <a:ea typeface="Calibri" panose="020F0502020204030204" pitchFamily="34" charset="0"/>
                <a:cs typeface="TimesNewRomanPS-BoldMT"/>
              </a:rPr>
              <a:t> </a:t>
            </a:r>
            <a:r>
              <a:rPr lang="tr-TR" sz="2800" b="1" dirty="0" err="1">
                <a:solidFill>
                  <a:srgbClr val="0070C0"/>
                </a:solidFill>
                <a:effectLst/>
                <a:latin typeface="TimesNewRomanPS-BoldMT"/>
                <a:ea typeface="Calibri" panose="020F0502020204030204" pitchFamily="34" charset="0"/>
                <a:cs typeface="TimesNewRomanPS-BoldMT"/>
              </a:rPr>
              <a:t>emotion</a:t>
            </a:r>
            <a:r>
              <a:rPr lang="tr-TR" sz="2800" b="1" dirty="0">
                <a:solidFill>
                  <a:srgbClr val="0070C0"/>
                </a:solidFill>
                <a:effectLst/>
                <a:latin typeface="TimesNewRomanPS-BoldMT"/>
                <a:ea typeface="Calibri" panose="020F0502020204030204" pitchFamily="34" charset="0"/>
                <a:cs typeface="TimesNewRomanPS-BoldMT"/>
              </a:rPr>
              <a:t> of </a:t>
            </a:r>
            <a:r>
              <a:rPr lang="tr-TR" sz="2800" b="1" dirty="0" err="1">
                <a:solidFill>
                  <a:srgbClr val="0070C0"/>
                </a:solidFill>
                <a:effectLst/>
                <a:latin typeface="TimesNewRomanPS-BoldMT"/>
                <a:ea typeface="Calibri" panose="020F0502020204030204" pitchFamily="34" charset="0"/>
                <a:cs typeface="TimesNewRomanPS-BoldMT"/>
              </a:rPr>
              <a:t>visitors</a:t>
            </a:r>
            <a:r>
              <a:rPr lang="tr-TR" sz="2800" b="1" dirty="0">
                <a:solidFill>
                  <a:srgbClr val="0070C0"/>
                </a:solidFill>
                <a:effectLst/>
                <a:latin typeface="TimesNewRomanPS-BoldMT"/>
                <a:ea typeface="Calibri" panose="020F0502020204030204" pitchFamily="34" charset="0"/>
                <a:cs typeface="TimesNewRomanPS-BoldMT"/>
              </a:rPr>
              <a:t> </a:t>
            </a:r>
            <a:r>
              <a:rPr lang="tr-TR" sz="2800" b="1" dirty="0" err="1">
                <a:solidFill>
                  <a:srgbClr val="0070C0"/>
                </a:solidFill>
                <a:effectLst/>
                <a:latin typeface="TimesNewRomanPS-BoldMT"/>
                <a:ea typeface="Calibri" panose="020F0502020204030204" pitchFamily="34" charset="0"/>
                <a:cs typeface="TimesNewRomanPS-BoldMT"/>
              </a:rPr>
              <a:t>via</a:t>
            </a:r>
            <a:r>
              <a:rPr lang="tr-TR" sz="2800" b="1" dirty="0">
                <a:solidFill>
                  <a:srgbClr val="0070C0"/>
                </a:solidFill>
                <a:effectLst/>
                <a:latin typeface="TimesNewRomanPS-BoldMT"/>
                <a:ea typeface="Calibri" panose="020F0502020204030204" pitchFamily="34" charset="0"/>
                <a:cs typeface="TimesNewRomanPS-BoldMT"/>
              </a:rPr>
              <a:t> </a:t>
            </a:r>
            <a:r>
              <a:rPr lang="tr-TR" sz="2800" b="1" dirty="0" err="1">
                <a:solidFill>
                  <a:srgbClr val="0070C0"/>
                </a:solidFill>
                <a:effectLst/>
                <a:latin typeface="TimesNewRomanPS-BoldMT"/>
                <a:ea typeface="Calibri" panose="020F0502020204030204" pitchFamily="34" charset="0"/>
                <a:cs typeface="TimesNewRomanPS-BoldMT"/>
              </a:rPr>
              <a:t>emoticons</a:t>
            </a:r>
            <a:endParaRPr lang="tr-TR" sz="2800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F487BA-5516-4A50-595A-06269EA2C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1"/>
            <a:ext cx="8435280" cy="187220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Emotion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is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complex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and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composite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7200" dirty="0" err="1">
                <a:latin typeface="TimesNewRomanPSMT"/>
                <a:ea typeface="Calibri" panose="020F0502020204030204" pitchFamily="34" charset="0"/>
                <a:cs typeface="TimesNewRomanPSMT"/>
              </a:rPr>
              <a:t>Emotion</a:t>
            </a:r>
            <a:r>
              <a:rPr lang="tr-TR" sz="7200" dirty="0"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reflects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several</a:t>
            </a:r>
            <a:r>
              <a:rPr lang="tr-TR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categories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of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mental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dispositions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including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six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fundamental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facial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emotions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identified</a:t>
            </a:r>
            <a:r>
              <a:rPr lang="tr-TR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by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Eckmann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(2002).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These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are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joy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anger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fear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sadness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surprise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and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disgust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.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These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emotions</a:t>
            </a:r>
            <a:r>
              <a:rPr lang="tr-TR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serve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as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basis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for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development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of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other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derived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emotions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. They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have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a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universal</a:t>
            </a:r>
            <a:r>
              <a:rPr lang="tr-TR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72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character</a:t>
            </a:r>
            <a:r>
              <a:rPr lang="tr-TR" sz="72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. </a:t>
            </a:r>
            <a:endParaRPr lang="tr-T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1149D9E-4592-0E0A-9FB9-82F0B4227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42" t="16941" r="22965" b="15059"/>
          <a:stretch/>
        </p:blipFill>
        <p:spPr bwMode="auto">
          <a:xfrm>
            <a:off x="1763688" y="2979134"/>
            <a:ext cx="6120680" cy="3624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0BAE34-CD72-451A-745F-67D0D073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7850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DEF6D37-4A50-1EA5-355F-7D163C01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b="1" dirty="0" err="1"/>
              <a:t>The</a:t>
            </a:r>
            <a:r>
              <a:rPr lang="tr-TR" sz="3200" b="1" dirty="0"/>
              <a:t> </a:t>
            </a:r>
            <a:r>
              <a:rPr lang="tr-TR" sz="3200" b="1" dirty="0" err="1"/>
              <a:t>place</a:t>
            </a:r>
            <a:r>
              <a:rPr lang="tr-TR" sz="3200" b="1" dirty="0"/>
              <a:t> of </a:t>
            </a:r>
            <a:r>
              <a:rPr lang="tr-TR" sz="3200" b="1" dirty="0" err="1"/>
              <a:t>emotions</a:t>
            </a:r>
            <a:r>
              <a:rPr lang="tr-TR" sz="3200" b="1" dirty="0"/>
              <a:t> in </a:t>
            </a:r>
            <a:r>
              <a:rPr lang="tr-TR" sz="3200" b="1" dirty="0" err="1"/>
              <a:t>the</a:t>
            </a:r>
            <a:r>
              <a:rPr lang="tr-TR" sz="3200" b="1" dirty="0"/>
              <a:t> </a:t>
            </a:r>
            <a:r>
              <a:rPr lang="tr-TR" sz="3200" b="1" dirty="0" err="1"/>
              <a:t>tourism</a:t>
            </a:r>
            <a:r>
              <a:rPr lang="tr-TR" sz="3200" b="1" dirty="0"/>
              <a:t> </a:t>
            </a:r>
            <a:r>
              <a:rPr lang="tr-TR" sz="3200" b="1" dirty="0" err="1"/>
              <a:t>experience</a:t>
            </a:r>
            <a:r>
              <a:rPr lang="tr-TR" sz="3200" b="1" dirty="0"/>
              <a:t> </a:t>
            </a:r>
            <a:r>
              <a:rPr lang="tr-TR" sz="3200" b="1" dirty="0" err="1"/>
              <a:t>managed</a:t>
            </a:r>
            <a:r>
              <a:rPr lang="tr-TR" sz="3200" b="1" dirty="0"/>
              <a:t> </a:t>
            </a:r>
            <a:r>
              <a:rPr lang="tr-TR" sz="3200" b="1" dirty="0" err="1"/>
              <a:t>by</a:t>
            </a:r>
            <a:r>
              <a:rPr lang="tr-TR" sz="3200" b="1" dirty="0"/>
              <a:t> </a:t>
            </a:r>
            <a:r>
              <a:rPr lang="tr-TR" sz="3200" b="1" dirty="0" err="1"/>
              <a:t>destinations</a:t>
            </a:r>
            <a:endParaRPr lang="tr-TR" sz="3200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8779A4-D72D-F778-E801-3AC67E86B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D503A92-5449-58E6-526E-8D3A1DD3C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24136" r="12988" b="6600"/>
          <a:stretch/>
        </p:blipFill>
        <p:spPr>
          <a:xfrm>
            <a:off x="278463" y="1738945"/>
            <a:ext cx="8587073" cy="4248471"/>
          </a:xfrm>
          <a:prstGeom prst="rect">
            <a:avLst/>
          </a:prstGeo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27A2000-F49C-5193-BFE8-470F03930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3708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6EAAB5-D9B3-DE27-9660-F90CD9DE4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7CDBC2C6-D831-7393-CAA4-46289E34A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178" t="2824" r="30510" b="16236"/>
          <a:stretch/>
        </p:blipFill>
        <p:spPr bwMode="auto">
          <a:xfrm>
            <a:off x="1835696" y="19588"/>
            <a:ext cx="5904656" cy="6838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7322881-0977-E79E-C94C-B213FF8F7426}"/>
              </a:ext>
            </a:extLst>
          </p:cNvPr>
          <p:cNvSpPr/>
          <p:nvPr/>
        </p:nvSpPr>
        <p:spPr>
          <a:xfrm>
            <a:off x="2123728" y="3429000"/>
            <a:ext cx="5489875" cy="735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C82B1F8-B184-FF45-45A3-AE7E16C7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656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E678C5A-3463-7A77-7657-21F74FEDD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2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sz="4400" b="1" dirty="0" err="1">
                <a:solidFill>
                  <a:srgbClr val="0070C0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What</a:t>
            </a:r>
            <a:r>
              <a:rPr lang="tr-TR" sz="4400" b="1" dirty="0">
                <a:solidFill>
                  <a:srgbClr val="0070C0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can </a:t>
            </a:r>
            <a:r>
              <a:rPr lang="tr-TR" sz="4400" b="1" dirty="0" err="1">
                <a:solidFill>
                  <a:srgbClr val="0070C0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we</a:t>
            </a:r>
            <a:r>
              <a:rPr lang="tr-TR" sz="4400" b="1" dirty="0">
                <a:solidFill>
                  <a:srgbClr val="0070C0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do </a:t>
            </a:r>
            <a:r>
              <a:rPr lang="tr-TR" sz="4400" b="1" dirty="0" err="1">
                <a:solidFill>
                  <a:srgbClr val="0070C0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with</a:t>
            </a:r>
            <a:r>
              <a:rPr lang="tr-TR" sz="4400" b="1" dirty="0">
                <a:solidFill>
                  <a:srgbClr val="0070C0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4400" b="1" dirty="0" err="1">
                <a:solidFill>
                  <a:srgbClr val="0070C0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this</a:t>
            </a:r>
            <a:r>
              <a:rPr lang="tr-TR" sz="4400" b="1" dirty="0">
                <a:solidFill>
                  <a:srgbClr val="0070C0"/>
                </a:solidFill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data?</a:t>
            </a:r>
            <a:br>
              <a:rPr lang="tr-TR" sz="44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96A53A-95A8-D8F4-6FBD-8E2AE3C75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03052" cy="514116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Clr>
                <a:schemeClr val="tx2"/>
              </a:buClr>
            </a:pP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By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proposing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to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visitors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to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express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their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emotion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(s)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by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selecting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from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a panel of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emoticons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, it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then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becomes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possible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to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capture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moments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of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satisfaction</a:t>
            </a:r>
            <a:r>
              <a:rPr lang="tr-TR" sz="1800" dirty="0">
                <a:latin typeface="TimesNewRomanPSMT"/>
                <a:ea typeface="Calibri" panose="020F0502020204030204" pitchFamily="34" charset="0"/>
                <a:cs typeface="TimesNewRomanPSMT"/>
              </a:rPr>
              <a:t> (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positive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emotion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)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and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moments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of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disappointment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(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negative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emotions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). 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endParaRPr lang="tr-TR" sz="1800" dirty="0">
              <a:effectLst/>
              <a:latin typeface="TimesNewRomanPSMT"/>
              <a:ea typeface="Calibri" panose="020F0502020204030204" pitchFamily="34" charset="0"/>
              <a:cs typeface="TimesNewRomanPSM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use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of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location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data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will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make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it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possible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to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associate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a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place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/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point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of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interest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with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emotions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expressed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.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endParaRPr lang="tr-TR" sz="1800" dirty="0">
              <a:effectLst/>
              <a:latin typeface="TimesNewRomanPSMT"/>
              <a:ea typeface="Calibri" panose="020F0502020204030204" pitchFamily="34" charset="0"/>
              <a:cs typeface="TimesNewRomanPSM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1800" dirty="0" err="1">
                <a:latin typeface="TimesNewRomanPSMT"/>
              </a:rPr>
              <a:t>Thanks</a:t>
            </a:r>
            <a:r>
              <a:rPr lang="tr-TR" sz="1800" dirty="0">
                <a:latin typeface="TimesNewRomanPSMT"/>
              </a:rPr>
              <a:t> </a:t>
            </a:r>
            <a:r>
              <a:rPr lang="tr-TR" sz="1800" dirty="0" err="1">
                <a:latin typeface="TimesNewRomanPSMT"/>
              </a:rPr>
              <a:t>to</a:t>
            </a:r>
            <a:r>
              <a:rPr lang="tr-TR" sz="1800" dirty="0">
                <a:latin typeface="TimesNewRomanPSMT"/>
              </a:rPr>
              <a:t> </a:t>
            </a:r>
            <a:r>
              <a:rPr lang="en-US" sz="1800" dirty="0">
                <a:latin typeface="TimesNewRomanPSMT"/>
              </a:rPr>
              <a:t>the app</a:t>
            </a:r>
            <a:r>
              <a:rPr lang="tr-TR" sz="1800" dirty="0">
                <a:latin typeface="TimesNewRomanPSMT"/>
              </a:rPr>
              <a:t>., </a:t>
            </a:r>
            <a:r>
              <a:rPr lang="tr-TR" sz="1800" dirty="0" err="1">
                <a:latin typeface="TimesNewRomanPSMT"/>
              </a:rPr>
              <a:t>we</a:t>
            </a:r>
            <a:r>
              <a:rPr lang="tr-TR" sz="1800" dirty="0">
                <a:latin typeface="TimesNewRomanPSMT"/>
              </a:rPr>
              <a:t> can </a:t>
            </a:r>
            <a:r>
              <a:rPr lang="en-US" sz="1800" dirty="0">
                <a:latin typeface="TimesNewRomanPSMT"/>
              </a:rPr>
              <a:t>capture the sense of emotion</a:t>
            </a:r>
            <a:r>
              <a:rPr lang="tr-TR" sz="1800" dirty="0">
                <a:latin typeface="TimesNewRomanPSMT"/>
              </a:rPr>
              <a:t> </a:t>
            </a:r>
            <a:r>
              <a:rPr lang="tr-TR" sz="1800" dirty="0" err="1">
                <a:latin typeface="TimesNewRomanPSMT"/>
              </a:rPr>
              <a:t>expressed</a:t>
            </a:r>
            <a:r>
              <a:rPr lang="tr-TR" sz="1800" dirty="0">
                <a:latin typeface="TimesNewRomanPSMT"/>
              </a:rPr>
              <a:t> </a:t>
            </a:r>
            <a:r>
              <a:rPr lang="tr-TR" sz="1800" dirty="0" err="1">
                <a:latin typeface="TimesNewRomanPSMT"/>
              </a:rPr>
              <a:t>by</a:t>
            </a:r>
            <a:r>
              <a:rPr lang="tr-TR" sz="1800" dirty="0">
                <a:latin typeface="TimesNewRomanPSMT"/>
              </a:rPr>
              <a:t> </a:t>
            </a:r>
            <a:r>
              <a:rPr lang="tr-TR" sz="1800" dirty="0" err="1">
                <a:latin typeface="TimesNewRomanPSMT"/>
              </a:rPr>
              <a:t>visitors</a:t>
            </a:r>
            <a:r>
              <a:rPr lang="tr-TR" sz="1800" dirty="0">
                <a:latin typeface="TimesNewRomanPSMT"/>
              </a:rPr>
              <a:t>/</a:t>
            </a:r>
            <a:r>
              <a:rPr lang="tr-TR" sz="1800" dirty="0" err="1">
                <a:latin typeface="TimesNewRomanPSMT"/>
              </a:rPr>
              <a:t>users</a:t>
            </a:r>
            <a:endParaRPr lang="tr-TR" sz="1800" dirty="0">
              <a:latin typeface="TimesNewRomanPSMT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endParaRPr lang="tr-TR" sz="1800" dirty="0">
              <a:effectLst/>
              <a:latin typeface="TimesNewRomanPSMT"/>
              <a:ea typeface="Calibri" panose="020F0502020204030204" pitchFamily="34" charset="0"/>
              <a:cs typeface="TimesNewRomanPSM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 data generated by the app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.</a:t>
            </a:r>
            <a:r>
              <a:rPr lang="en-US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promote 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an </a:t>
            </a:r>
            <a:r>
              <a:rPr lang="en-US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understanding 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of </a:t>
            </a:r>
            <a:r>
              <a:rPr lang="en-US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visitors' needs and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behaviour</a:t>
            </a:r>
            <a:r>
              <a:rPr lang="en-US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to improve and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individualise</a:t>
            </a:r>
            <a:r>
              <a:rPr lang="en-US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the tourism offer.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endParaRPr lang="tr-TR" sz="1800" dirty="0">
              <a:latin typeface="TimesNewRomanPSM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1800" dirty="0">
                <a:latin typeface="TimesNewRomanPSMT"/>
              </a:rPr>
              <a:t>W</a:t>
            </a:r>
            <a:r>
              <a:rPr lang="en-US" sz="1800" dirty="0" err="1">
                <a:latin typeface="TimesNewRomanPSMT"/>
              </a:rPr>
              <a:t>ays</a:t>
            </a:r>
            <a:r>
              <a:rPr lang="en-US" sz="1800" dirty="0">
                <a:latin typeface="TimesNewRomanPSMT"/>
              </a:rPr>
              <a:t> for destinations to stand out and differentiate themselves.</a:t>
            </a:r>
            <a:endParaRPr lang="tr-TR" sz="1800" dirty="0">
              <a:effectLst/>
              <a:latin typeface="TimesNewRomanPSMT"/>
              <a:ea typeface="Calibri" panose="020F0502020204030204" pitchFamily="34" charset="0"/>
              <a:cs typeface="TimesNewRomanPSMT"/>
            </a:endParaRPr>
          </a:p>
          <a:p>
            <a:endParaRPr lang="tr-TR" sz="1800" dirty="0">
              <a:latin typeface="TimesNewRomanPSMT"/>
              <a:ea typeface="Calibri" panose="020F0502020204030204" pitchFamily="34" charset="0"/>
              <a:cs typeface="TimesNewRomanPSMT"/>
            </a:endParaRPr>
          </a:p>
          <a:p>
            <a:r>
              <a:rPr lang="tr-TR" sz="1800" dirty="0" err="1">
                <a:latin typeface="TimesNewRomanPSMT"/>
                <a:ea typeface="Calibri" panose="020F0502020204030204" pitchFamily="34" charset="0"/>
                <a:cs typeface="TimesNewRomanPSMT"/>
              </a:rPr>
              <a:t>It</a:t>
            </a:r>
            <a:r>
              <a:rPr lang="tr-TR" sz="1800" dirty="0"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latin typeface="TimesNewRomanPSMT"/>
                <a:ea typeface="Calibri" panose="020F0502020204030204" pitchFamily="34" charset="0"/>
                <a:cs typeface="TimesNewRomanPSMT"/>
              </a:rPr>
              <a:t>would</a:t>
            </a:r>
            <a:r>
              <a:rPr lang="tr-TR" sz="1800" dirty="0">
                <a:latin typeface="TimesNewRomanPSMT"/>
                <a:ea typeface="Calibri" panose="020F0502020204030204" pitchFamily="34" charset="0"/>
                <a:cs typeface="TimesNewRomanPSMT"/>
              </a:rPr>
              <a:t> be </a:t>
            </a:r>
            <a:r>
              <a:rPr lang="tr-TR" sz="1800" dirty="0" err="1">
                <a:latin typeface="TimesNewRomanPSMT"/>
                <a:ea typeface="Calibri" panose="020F0502020204030204" pitchFamily="34" charset="0"/>
                <a:cs typeface="TimesNewRomanPSMT"/>
              </a:rPr>
              <a:t>possible</a:t>
            </a:r>
            <a:r>
              <a:rPr lang="tr-TR" sz="1800" dirty="0"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latin typeface="TimesNewRomanPSMT"/>
                <a:ea typeface="Calibri" panose="020F0502020204030204" pitchFamily="34" charset="0"/>
                <a:cs typeface="TimesNewRomanPSMT"/>
              </a:rPr>
              <a:t>to</a:t>
            </a:r>
            <a:r>
              <a:rPr lang="tr-TR" sz="1800" dirty="0"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latin typeface="TimesNewRomanPSMT"/>
                <a:ea typeface="Calibri" panose="020F0502020204030204" pitchFamily="34" charset="0"/>
                <a:cs typeface="TimesNewRomanPSMT"/>
              </a:rPr>
              <a:t>respond</a:t>
            </a:r>
            <a:r>
              <a:rPr lang="tr-TR" sz="1800" dirty="0"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latin typeface="TimesNewRomanPSMT"/>
                <a:ea typeface="Calibri" panose="020F0502020204030204" pitchFamily="34" charset="0"/>
                <a:cs typeface="TimesNewRomanPSMT"/>
              </a:rPr>
              <a:t>to</a:t>
            </a:r>
            <a:r>
              <a:rPr lang="tr-TR" sz="1800" dirty="0"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latin typeface="TimesNewRomanPSMT"/>
                <a:ea typeface="Calibri" panose="020F0502020204030204" pitchFamily="34" charset="0"/>
                <a:cs typeface="TimesNewRomanPSMT"/>
              </a:rPr>
              <a:t>the</a:t>
            </a:r>
            <a:r>
              <a:rPr lang="tr-TR" sz="1800" dirty="0"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latin typeface="TimesNewRomanPSMT"/>
                <a:ea typeface="Calibri" panose="020F0502020204030204" pitchFamily="34" charset="0"/>
                <a:cs typeface="TimesNewRomanPSMT"/>
              </a:rPr>
              <a:t>following</a:t>
            </a:r>
            <a:r>
              <a:rPr lang="tr-TR" sz="1800" dirty="0"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latin typeface="TimesNewRomanPSMT"/>
                <a:ea typeface="Calibri" panose="020F0502020204030204" pitchFamily="34" charset="0"/>
                <a:cs typeface="TimesNewRomanPSMT"/>
              </a:rPr>
              <a:t>questions</a:t>
            </a:r>
            <a:r>
              <a:rPr lang="tr-TR" sz="1800" dirty="0">
                <a:latin typeface="TimesNewRomanPSMT"/>
                <a:ea typeface="Calibri" panose="020F0502020204030204" pitchFamily="34" charset="0"/>
                <a:cs typeface="TimesNewRomanPSMT"/>
              </a:rPr>
              <a:t>: </a:t>
            </a:r>
          </a:p>
          <a:p>
            <a:pPr lvl="1"/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how can a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destination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be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enhanced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through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emotion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? </a:t>
            </a:r>
          </a:p>
          <a:p>
            <a:pPr lvl="1"/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how a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destination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can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explore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visitors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'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emotions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during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and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after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their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journey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</a:p>
          <a:p>
            <a:pPr lvl="1"/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how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to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make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their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visits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enriching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4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experiences</a:t>
            </a:r>
            <a:r>
              <a:rPr lang="tr-TR" sz="1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.</a:t>
            </a:r>
          </a:p>
          <a:p>
            <a:endParaRPr lang="tr-TR" sz="1800" dirty="0">
              <a:latin typeface="TimesNewRomanPSM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TimesNewRomanPSMT"/>
              <a:ea typeface="Calibri" panose="020F0502020204030204" pitchFamily="34" charset="0"/>
              <a:cs typeface="TimesNewRomanPSMT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tr-T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04E9CE5-0F36-9E5D-9424-2418D2066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187" y="4509120"/>
            <a:ext cx="2132413" cy="1728192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7708F39-9D6C-CA5B-BE60-065274633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751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62956C0-13D5-9337-8D1D-39FBD8EE5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C10B839-7985-21DA-5B0E-6537CCF64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13" r="9728"/>
          <a:stretch/>
        </p:blipFill>
        <p:spPr>
          <a:xfrm>
            <a:off x="323528" y="274638"/>
            <a:ext cx="8591090" cy="6206678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1F0F511-67EC-E3CC-F276-ADA9FB428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8132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CE2E13-2222-B852-D71D-C62C56B5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769F2A9-69B2-8CAB-182C-EDE9A3E78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33" t="5405" r="12413"/>
          <a:stretch/>
        </p:blipFill>
        <p:spPr>
          <a:xfrm>
            <a:off x="255621" y="620688"/>
            <a:ext cx="8632758" cy="5832648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7FBFDB0-370F-661B-0B47-FA47DCD8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7876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92DF40-A77A-2358-A9AE-9A2BA3EB2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A1E06E3-0A67-1726-3E4C-79F8CF1EE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r-TR" dirty="0" err="1"/>
              <a:t>Go</a:t>
            </a:r>
            <a:r>
              <a:rPr lang="tr-TR" dirty="0"/>
              <a:t> </a:t>
            </a:r>
            <a:r>
              <a:rPr lang="tr-TR" dirty="0" err="1"/>
              <a:t>to</a:t>
            </a:r>
            <a:endParaRPr lang="tr-TR" dirty="0">
              <a:hlinkClick r:id="rId2"/>
            </a:endParaRPr>
          </a:p>
          <a:p>
            <a:pPr algn="ctr"/>
            <a:r>
              <a:rPr lang="tr-TR" dirty="0">
                <a:hlinkClick r:id="rId2"/>
              </a:rPr>
              <a:t>www.smartdema.es</a:t>
            </a:r>
          </a:p>
          <a:p>
            <a:pPr algn="ctr"/>
            <a:endParaRPr lang="tr-TR" dirty="0">
              <a:hlinkClick r:id="rId2"/>
            </a:endParaRPr>
          </a:p>
          <a:p>
            <a:pPr algn="ctr"/>
            <a:r>
              <a:rPr lang="tr-TR" dirty="0">
                <a:hlinkClick r:id="rId2"/>
              </a:rPr>
              <a:t>www.smartdema.org</a:t>
            </a:r>
            <a:r>
              <a:rPr lang="tr-TR" dirty="0"/>
              <a:t> 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EB00AFD-61C6-414E-C24E-5B23DC4FB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4094252"/>
            <a:ext cx="2758271" cy="2235412"/>
          </a:xfrm>
          <a:prstGeom prst="rect">
            <a:avLst/>
          </a:pr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E0B40D3-8B01-3527-516A-391C0FA04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8589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1C4AB6-2606-D6B2-78C6-E6FED722F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64" y="-18256"/>
            <a:ext cx="8229600" cy="1143000"/>
          </a:xfrm>
        </p:spPr>
        <p:txBody>
          <a:bodyPr>
            <a:normAutofit/>
          </a:bodyPr>
          <a:lstStyle/>
          <a:p>
            <a:r>
              <a:rPr lang="en-GB" sz="1800" b="1" dirty="0"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EU Erasmus+ Project: SMARTDEMA (Smart Destination Management)</a:t>
            </a:r>
            <a:b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1" dirty="0"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KA203 - Strategic Partnerships for higher education</a:t>
            </a:r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879A76A-AC96-6DAD-7FBA-31EACB211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5926" r="29525" b="5201"/>
          <a:stretch/>
        </p:blipFill>
        <p:spPr>
          <a:xfrm>
            <a:off x="2267744" y="908720"/>
            <a:ext cx="4766893" cy="5819452"/>
          </a:xfrm>
          <a:prstGeom prst="rect">
            <a:avLst/>
          </a:prstGeom>
        </p:spPr>
      </p:pic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6961270-3426-B3AF-7F6E-C96B8B0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145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799AFD-062A-D40D-FE41-07939B788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10EA675-2997-1EAC-EC30-1C9BA4AEE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Nesne 3">
            <a:extLst>
              <a:ext uri="{FF2B5EF4-FFF2-40B4-BE49-F238E27FC236}">
                <a16:creationId xmlns:a16="http://schemas.microsoft.com/office/drawing/2014/main" id="{0CD83C87-E7FF-AD62-C310-B40DC89D48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88094" y="19760"/>
          <a:ext cx="4832178" cy="6838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34743" imgH="16040074" progId="Acrobat.Document.DC">
                  <p:embed/>
                </p:oleObj>
              </mc:Choice>
              <mc:Fallback>
                <p:oleObj name="Acrobat Document" r:id="rId2" imgW="11334743" imgH="16040074" progId="Acrobat.Document.DC">
                  <p:embed/>
                  <p:pic>
                    <p:nvPicPr>
                      <p:cNvPr id="4" name="Nesne 3">
                        <a:extLst>
                          <a:ext uri="{FF2B5EF4-FFF2-40B4-BE49-F238E27FC236}">
                            <a16:creationId xmlns:a16="http://schemas.microsoft.com/office/drawing/2014/main" id="{0CD83C87-E7FF-AD62-C310-B40DC89D48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88094" y="19760"/>
                        <a:ext cx="4832178" cy="6838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30D36EB-CADD-0015-416C-56E0E701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03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C90419-451A-9DAF-A7F4-0826534C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Register</a:t>
            </a:r>
            <a:r>
              <a:rPr lang="tr-TR" dirty="0"/>
              <a:t> </a:t>
            </a:r>
            <a:r>
              <a:rPr lang="tr-TR" dirty="0" err="1"/>
              <a:t>first</a:t>
            </a:r>
            <a:r>
              <a:rPr lang="tr-TR" dirty="0"/>
              <a:t>!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0116072-38CB-FAE3-CF1C-1EA7B1A29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3C21120-BB4D-7A59-B461-AA7710B9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6037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64BCE3-4564-983A-8A6B-2375CBA8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ECF6A09-18AF-3193-0615-24287F059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4BD0CA-89EB-5541-5790-66B3A5B7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8164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250083-1263-A313-D504-2041DC7E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F5BDE30-278F-29FF-143A-04A5E5717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EDAE0C9-49D6-C439-B629-A99B6BF1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2209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6299B3-84C4-6AC4-3681-4CB44792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D2D218A-F632-3E63-F79E-3E949556D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C847763-C035-E41B-C123-8ECF118A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231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ADF249-014B-359D-00E0-37CE5D8F2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7B0C9E8-B08C-70A5-DDB0-15AC82065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61E7809-9ADF-AD1F-16F9-2A3A1CFC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1025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682D81-86B0-364A-C0AB-AA772841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0F24C50-1C69-DCF1-33E4-E2F58FF0B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E2ECD52-DB74-B942-65B0-9B293629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8180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3EDEA7-69EB-E0DD-DE09-4E87D3BB1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E00D959-50C6-B246-33C8-F5A45103F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B17C20C-973D-F3B2-F9EE-06B010668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714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1422A9-6CD1-C263-75B2-608D51279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A4ABEE9-89E2-F6C0-470D-21776B8C3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9EA0A4D-37E7-81C8-44CE-7AF19D79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5858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06C646-5164-87EF-1BA5-A65078A8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DB334B1-02A5-6C7A-138A-091732DF1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13A6EBD-7F09-64EC-5DE8-C8405586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605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785786" y="3071810"/>
            <a:ext cx="73581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3200" b="1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tr-TR" sz="3200" b="1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tr-TR" sz="4400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tr-TR" dirty="0"/>
          </a:p>
        </p:txBody>
      </p:sp>
      <p:sp>
        <p:nvSpPr>
          <p:cNvPr id="9" name="8 Dikdörtgen"/>
          <p:cNvSpPr/>
          <p:nvPr/>
        </p:nvSpPr>
        <p:spPr>
          <a:xfrm>
            <a:off x="1033022" y="1981870"/>
            <a:ext cx="71438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chemeClr val="tx2">
                    <a:lumMod val="75000"/>
                  </a:schemeClr>
                </a:solidFill>
              </a:rPr>
              <a:t>BRIEF INFORMATION &amp; DESCRIPTION OF THE SMARTDEMA PROJECT</a:t>
            </a:r>
          </a:p>
          <a:p>
            <a:pPr algn="ctr"/>
            <a:endParaRPr lang="tr-TR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lenovo\Desktop\SMART DEMA\Movenpıck izmir\logolar\tüm logol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3003" y="188640"/>
            <a:ext cx="6743700" cy="1552575"/>
          </a:xfrm>
          <a:prstGeom prst="rect">
            <a:avLst/>
          </a:prstGeom>
          <a:noFill/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A7BA5F4-33B0-45AE-A6E4-67FA6F0AF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10" y="3028626"/>
            <a:ext cx="8656624" cy="3635781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A9878BD-9156-7A9B-CCF1-AEE146489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8567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B81691-8A99-3CCD-E950-DF5BB40E8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398AFDE-7494-DB8B-E066-498886599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8D56788-8F3B-4C87-8F88-740E2C74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1464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D5AD11-8070-B908-0310-F16BA3F6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1E968A5-EAF5-B375-58B3-CF9085982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D170D91-F689-ACC2-C749-8D567CE3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8681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3EAF39-AF1E-1293-119B-CBE79976E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CB484BA-324F-84A8-8B56-FFB285F1A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D2AB1C-9937-04D3-0537-4E3C7D236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2674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A6DA52-1D90-6E9C-9197-61760A606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83F7B8F-084B-A1C9-62B0-57EB78B51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D5A3452-0010-3A35-419E-F4A4E55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1651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0F04C3-2344-6CCD-7A87-3C10C069F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128B3D8-98DB-97E9-EE78-06D38AE71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131AA661-C51C-685B-208C-FEFABD12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5408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B32254-9E81-875C-9EE1-1DDF68AA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6792" y="16204"/>
            <a:ext cx="8229600" cy="1143000"/>
          </a:xfrm>
        </p:spPr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STORIES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478DB294-DBAC-7D2F-7B9F-2765F1B12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13885"/>
            <a:ext cx="4464496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tr-TR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tr-T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stories</a:t>
            </a:r>
            <a:r>
              <a:rPr lang="tr-T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reflect the real sentiment of citizens</a:t>
            </a:r>
            <a:r>
              <a:rPr lang="tr-TR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tr-T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lang="en-GB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concerning</a:t>
            </a:r>
            <a:r>
              <a:rPr lang="en-GB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the city and destination of Izmir</a:t>
            </a:r>
            <a:r>
              <a:rPr lang="tr-TR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tr-TR" sz="1800" dirty="0">
              <a:latin typeface="Times New Roman" panose="02020603050405020304" pitchFamily="18" charset="0"/>
            </a:endParaRPr>
          </a:p>
          <a:p>
            <a:pPr lvl="1"/>
            <a:endParaRPr lang="tr-TR" dirty="0"/>
          </a:p>
          <a:p>
            <a:pPr lvl="1"/>
            <a:endParaRPr lang="tr-TR" dirty="0"/>
          </a:p>
          <a:p>
            <a:pPr lvl="1"/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69BFE1F-0ECB-4C38-AB84-00E84B0C5C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116632"/>
            <a:ext cx="3210948" cy="430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C70140C-1564-93BF-0EF7-464B2FC10D8E}"/>
              </a:ext>
            </a:extLst>
          </p:cNvPr>
          <p:cNvSpPr txBox="1"/>
          <p:nvPr/>
        </p:nvSpPr>
        <p:spPr>
          <a:xfrm>
            <a:off x="3923928" y="4415011"/>
            <a:ext cx="5040561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BEST ADDRESS TO BE ALONE WITH YOURSELF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Sığacık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the only place where I want to be away from everything, where I can be alone with myself, with its restful and warm atmosphere.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Its sea, air, and people are very beautiful. The only address where you can experience enjoying life.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0280FCB-C3CA-D36F-614B-6541130CB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3407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A1A11C-294F-4562-B1DF-DD08706D1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endParaRPr lang="tr-TR" sz="29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16F592E-CCC6-466C-9929-EE44BAAE0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363272" cy="5256584"/>
          </a:xfrm>
        </p:spPr>
        <p:txBody>
          <a:bodyPr>
            <a:normAutofit/>
          </a:bodyPr>
          <a:lstStyle/>
          <a:p>
            <a:pPr lvl="1"/>
            <a:endParaRPr lang="tr-TR" sz="2200" dirty="0">
              <a:latin typeface="+mj-lt"/>
              <a:cs typeface="Times New Roman" panose="02020603050405020304" pitchFamily="18" charset="0"/>
            </a:endParaRPr>
          </a:p>
          <a:p>
            <a:pPr lvl="1"/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users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until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now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have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shared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b="1" dirty="0" err="1">
                <a:latin typeface="+mj-lt"/>
                <a:cs typeface="Times New Roman" panose="02020603050405020304" pitchFamily="18" charset="0"/>
              </a:rPr>
              <a:t>stories</a:t>
            </a:r>
            <a:r>
              <a:rPr lang="tr-TR" sz="2200" b="1" dirty="0">
                <a:latin typeface="+mj-lt"/>
                <a:cs typeface="Times New Roman" panose="02020603050405020304" pitchFamily="18" charset="0"/>
              </a:rPr>
              <a:t> &amp; </a:t>
            </a:r>
            <a:r>
              <a:rPr lang="tr-TR" sz="2200" b="1" dirty="0" err="1">
                <a:latin typeface="+mj-lt"/>
                <a:cs typeface="Times New Roman" panose="02020603050405020304" pitchFamily="18" charset="0"/>
              </a:rPr>
              <a:t>routes</a:t>
            </a:r>
            <a:r>
              <a:rPr lang="tr-TR" sz="2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about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lesser-known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hidden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undiscovered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destination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spots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that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are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worth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seeing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in Ljubljana,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Izmir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and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its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districts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lvl="1"/>
            <a:endParaRPr lang="tr-TR" sz="1800" dirty="0">
              <a:latin typeface="Times New Roman" panose="02020603050405020304" pitchFamily="18" charset="0"/>
            </a:endParaRPr>
          </a:p>
          <a:p>
            <a:pPr lvl="1"/>
            <a:endParaRPr lang="tr-TR" dirty="0"/>
          </a:p>
          <a:p>
            <a:pPr lvl="1"/>
            <a:endParaRPr lang="tr-TR" dirty="0"/>
          </a:p>
          <a:p>
            <a:pPr lvl="1"/>
            <a:endParaRPr lang="tr-TR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2CF7DD1-ADC1-4E36-ABA3-4834A6E1F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 descr="C:\Users\lenovo\Desktop\SMART DEMA\Movenpıck izmir\logolar\smart son.JPG">
            <a:extLst>
              <a:ext uri="{FF2B5EF4-FFF2-40B4-BE49-F238E27FC236}">
                <a16:creationId xmlns:a16="http://schemas.microsoft.com/office/drawing/2014/main" id="{D9E706B9-8293-19FE-8FA5-24C73AE9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2213" y="274638"/>
            <a:ext cx="2959574" cy="1428760"/>
          </a:xfrm>
          <a:prstGeom prst="rect">
            <a:avLst/>
          </a:prstGeom>
          <a:noFill/>
        </p:spPr>
      </p:pic>
      <p:pic>
        <p:nvPicPr>
          <p:cNvPr id="7" name="Picture 3" descr="C:\Users\lenovo\Desktop\SMART DEMA\Movenpıck izmir\logolar\tüm logolar.JPG">
            <a:extLst>
              <a:ext uri="{FF2B5EF4-FFF2-40B4-BE49-F238E27FC236}">
                <a16:creationId xmlns:a16="http://schemas.microsoft.com/office/drawing/2014/main" id="{CAD915DD-90C2-600C-0B50-F1D372EDA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5143512"/>
            <a:ext cx="6743700" cy="1552575"/>
          </a:xfrm>
          <a:prstGeom prst="rect">
            <a:avLst/>
          </a:prstGeom>
          <a:noFill/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FFA407D-932E-B293-D0CB-91A1C992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0352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D62EB4-55B1-99CD-263D-5C9508AAD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C3FC233-EF80-8C66-FABC-9712CD0A3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16" t="9456" r="29416" b="54298"/>
          <a:stretch/>
        </p:blipFill>
        <p:spPr>
          <a:xfrm>
            <a:off x="1907704" y="1520411"/>
            <a:ext cx="5472608" cy="2736306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324EEF3-2AE8-4259-21C5-071ED0A5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5" t="9534" r="29525" b="56867"/>
          <a:stretch/>
        </p:blipFill>
        <p:spPr>
          <a:xfrm>
            <a:off x="1835696" y="4221088"/>
            <a:ext cx="5472608" cy="2525818"/>
          </a:xfrm>
          <a:prstGeom prst="rect">
            <a:avLst/>
          </a:prstGeom>
        </p:spPr>
      </p:pic>
      <p:pic>
        <p:nvPicPr>
          <p:cNvPr id="8" name="Picture 2" descr="C:\Users\lenovo\Desktop\SMART DEMA\Movenpıck izmir\logolar\smart son.JPG">
            <a:extLst>
              <a:ext uri="{FF2B5EF4-FFF2-40B4-BE49-F238E27FC236}">
                <a16:creationId xmlns:a16="http://schemas.microsoft.com/office/drawing/2014/main" id="{DD44D9F7-1DCF-2373-DA61-89F61B5A2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2213" y="274638"/>
            <a:ext cx="2959574" cy="1428760"/>
          </a:xfrm>
          <a:prstGeom prst="rect">
            <a:avLst/>
          </a:prstGeom>
          <a:noFill/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B553B78E-D12C-7A9E-594B-B88D741C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9611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28632B-005F-327F-4B85-C270FC15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BB1367E-2BDF-30CD-1B1C-FE4D89F2B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814F6D0-9533-0E1B-06EB-7C7FBFB4D873}"/>
              </a:ext>
            </a:extLst>
          </p:cNvPr>
          <p:cNvSpPr/>
          <p:nvPr/>
        </p:nvSpPr>
        <p:spPr>
          <a:xfrm>
            <a:off x="5436096" y="4437112"/>
            <a:ext cx="720080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FB62A92F-E3C5-AF4B-AFA5-046BB868C53A}"/>
              </a:ext>
            </a:extLst>
          </p:cNvPr>
          <p:cNvSpPr/>
          <p:nvPr/>
        </p:nvSpPr>
        <p:spPr>
          <a:xfrm>
            <a:off x="5148064" y="4581128"/>
            <a:ext cx="288032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37E331-1B76-FA7D-A40A-E20155D3F525}"/>
              </a:ext>
            </a:extLst>
          </p:cNvPr>
          <p:cNvSpPr/>
          <p:nvPr/>
        </p:nvSpPr>
        <p:spPr>
          <a:xfrm>
            <a:off x="3239852" y="4760171"/>
            <a:ext cx="504056" cy="21602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CD0613-61CD-04CB-2597-FF8D65C62D9B}"/>
              </a:ext>
            </a:extLst>
          </p:cNvPr>
          <p:cNvSpPr/>
          <p:nvPr/>
        </p:nvSpPr>
        <p:spPr>
          <a:xfrm>
            <a:off x="3059832" y="4509120"/>
            <a:ext cx="684076" cy="21602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layt Numarası Yer Tutucusu 9">
            <a:extLst>
              <a:ext uri="{FF2B5EF4-FFF2-40B4-BE49-F238E27FC236}">
                <a16:creationId xmlns:a16="http://schemas.microsoft.com/office/drawing/2014/main" id="{2003E932-773C-FC7C-8160-93493FC6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9163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21FEA1-1375-E122-C792-0DA33B26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E41746F-D014-793D-32BA-48324A881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56313B-416F-6F20-E4FD-75D9A4E0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569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50D0E7-8E70-2607-1874-D71CEE814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 err="1">
                <a:solidFill>
                  <a:srgbClr val="0070C0"/>
                </a:solidFill>
              </a:rPr>
              <a:t>Why</a:t>
            </a:r>
            <a:r>
              <a:rPr lang="tr-TR" sz="4000" b="1" dirty="0">
                <a:solidFill>
                  <a:srgbClr val="0070C0"/>
                </a:solidFill>
              </a:rPr>
              <a:t> </a:t>
            </a:r>
            <a:r>
              <a:rPr lang="tr-TR" sz="4000" b="1" dirty="0" err="1">
                <a:solidFill>
                  <a:srgbClr val="0070C0"/>
                </a:solidFill>
              </a:rPr>
              <a:t>emotions</a:t>
            </a:r>
            <a:r>
              <a:rPr lang="tr-TR" sz="4000" b="1" dirty="0">
                <a:solidFill>
                  <a:srgbClr val="0070C0"/>
                </a:solidFill>
              </a:rPr>
              <a:t> </a:t>
            </a:r>
            <a:r>
              <a:rPr lang="tr-TR" sz="4000" b="1" dirty="0" err="1">
                <a:solidFill>
                  <a:srgbClr val="0070C0"/>
                </a:solidFill>
              </a:rPr>
              <a:t>are</a:t>
            </a:r>
            <a:r>
              <a:rPr lang="tr-TR" sz="4000" b="1" dirty="0">
                <a:solidFill>
                  <a:srgbClr val="0070C0"/>
                </a:solidFill>
              </a:rPr>
              <a:t> </a:t>
            </a:r>
            <a:r>
              <a:rPr lang="tr-TR" sz="4000" b="1" dirty="0" err="1">
                <a:solidFill>
                  <a:srgbClr val="0070C0"/>
                </a:solidFill>
              </a:rPr>
              <a:t>so</a:t>
            </a:r>
            <a:r>
              <a:rPr lang="tr-TR" sz="4000" b="1" dirty="0">
                <a:solidFill>
                  <a:srgbClr val="0070C0"/>
                </a:solidFill>
              </a:rPr>
              <a:t> </a:t>
            </a:r>
            <a:r>
              <a:rPr lang="tr-TR" sz="4000" b="1" dirty="0" err="1">
                <a:solidFill>
                  <a:srgbClr val="0070C0"/>
                </a:solidFill>
              </a:rPr>
              <a:t>critical</a:t>
            </a:r>
            <a:r>
              <a:rPr lang="tr-TR" sz="40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9037D9C-4639-FBC5-C28F-7DFBD0550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tr-TR" sz="24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an </a:t>
            </a:r>
            <a:r>
              <a:rPr lang="tr-TR" sz="24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emotion-based</a:t>
            </a:r>
            <a:r>
              <a:rPr lang="tr-TR" sz="24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24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app</a:t>
            </a:r>
            <a:r>
              <a:rPr lang="tr-TR" sz="24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. </a:t>
            </a:r>
            <a:r>
              <a:rPr lang="tr-TR" sz="24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by</a:t>
            </a:r>
            <a:r>
              <a:rPr lang="tr-TR" sz="24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a </a:t>
            </a:r>
            <a:r>
              <a:rPr lang="tr-TR" sz="24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destination</a:t>
            </a:r>
            <a:r>
              <a:rPr lang="tr-TR" sz="24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2400" dirty="0">
                <a:latin typeface="+mj-lt"/>
              </a:rPr>
              <a:t>(</a:t>
            </a:r>
            <a:r>
              <a:rPr lang="tr-TR" sz="2400" dirty="0" err="1">
                <a:latin typeface="+mj-lt"/>
              </a:rPr>
              <a:t>SmartDEMA</a:t>
            </a:r>
            <a:r>
              <a:rPr lang="tr-TR" sz="2400" dirty="0">
                <a:latin typeface="+mj-lt"/>
              </a:rPr>
              <a:t>)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1421E74-78B2-4F02-0B26-9841CC77B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17801" r="18500" b="20600"/>
          <a:stretch/>
        </p:blipFill>
        <p:spPr>
          <a:xfrm>
            <a:off x="971600" y="2361377"/>
            <a:ext cx="7272808" cy="3950660"/>
          </a:xfrm>
          <a:prstGeom prst="rect">
            <a:avLst/>
          </a:prstGeom>
        </p:spPr>
      </p:pic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A75A826-B3FE-8C46-23D2-7FEF9BB5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9891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932C5AD-E5C7-E7BF-FEC4-E7435DFA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3621F13-EDF8-256D-5164-8B123F4A9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99165CE-297F-653F-DE02-463678803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3988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A7B260-24B3-DA39-216D-5AC08CBA4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D48E6FC-742E-A15C-3AFD-75C4D6FEE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0F6486-E97E-3058-911A-B15AC844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4218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FE1DD4-9D1E-FEA3-749F-19FA6F25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D280566-1A15-391E-68B5-E0E6232B8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62A5746-5983-AE63-FBD8-6F43E0892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9318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0F70F8-2F39-C005-D96C-1CA687A71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A274CF7-1824-65D9-E7E4-54445928A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0661785-FCDE-1994-348D-75F34EB1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9389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7DF4CB-6632-211C-56C8-A8C409F1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74C5660-CB01-4FD0-7205-08B4AA688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A12ED1D-60F1-B00F-0AA2-D7BA8254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0172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A709AB-2BB3-D0E6-47B3-C381AEEC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4F88C0E-2BFA-4EC8-19F0-AB95817CD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8F5160C-E696-DC3A-2FA4-24B7CEB7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9299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72EB65-0B16-F234-FBE1-3B65EE63E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82DD63BD-9998-1D61-96A2-4C99769A7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76ACAC5-0B44-09D2-E74F-2F31B52E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94271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2200407-D5E1-501B-4995-DB82B5B6A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89E2300-4B21-B0BF-2404-D9E650110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0C4D1D8A-3B58-4130-DADD-3E52087D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3280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5696E3-435B-77AB-11FF-D7A7E189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04820F2-9D19-0AF6-48F1-78E066ABF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A1DFB9D0-95F3-041D-EDDF-44D2EEEF4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04800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E27923-3332-F5D4-6FE8-A486AC966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/>
          </a:bodyPr>
          <a:lstStyle/>
          <a:p>
            <a:r>
              <a:rPr lang="tr-TR" sz="4800" b="1" dirty="0" err="1">
                <a:solidFill>
                  <a:srgbClr val="0070C0"/>
                </a:solidFill>
              </a:rPr>
              <a:t>Stories</a:t>
            </a:r>
            <a:r>
              <a:rPr lang="tr-TR" sz="4800" b="1" dirty="0">
                <a:solidFill>
                  <a:srgbClr val="0070C0"/>
                </a:solidFill>
              </a:rPr>
              <a:t> </a:t>
            </a:r>
            <a:r>
              <a:rPr lang="tr-TR" sz="4800" b="1" dirty="0" err="1">
                <a:solidFill>
                  <a:srgbClr val="0070C0"/>
                </a:solidFill>
              </a:rPr>
              <a:t>from</a:t>
            </a:r>
            <a:r>
              <a:rPr lang="tr-TR" sz="4800" b="1" dirty="0">
                <a:solidFill>
                  <a:srgbClr val="0070C0"/>
                </a:solidFill>
              </a:rPr>
              <a:t> Ljubljana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0EFEB71-776B-BF0A-4699-D5A019AF4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93"/>
          <a:stretch/>
        </p:blipFill>
        <p:spPr>
          <a:xfrm>
            <a:off x="1763688" y="3068960"/>
            <a:ext cx="5904656" cy="1492756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AC4A23-888F-8E32-8FC9-CD5C310D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5641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40929F-9A39-3180-A2B5-F034A4DA4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98235A7-A18D-72F2-5E3E-03BDCF23C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53EAEF1-0439-CBCE-0E3F-656BFF32E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22400" r="42125" b="28532"/>
          <a:stretch/>
        </p:blipFill>
        <p:spPr>
          <a:xfrm>
            <a:off x="539552" y="188640"/>
            <a:ext cx="8229600" cy="6270391"/>
          </a:xfrm>
          <a:prstGeom prst="rect">
            <a:avLst/>
          </a:prstGeo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4915539-CE2F-31F7-1182-6AED4009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15653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010E41-56A4-C588-0B5B-2EED51F7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ECAC2B1-5CCE-4253-1786-2448B6949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243754" cy="4637112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0B4D5EF-5BA7-1702-0DE3-0678B2CF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40624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9CE0B3-5A51-3B20-D41C-02BA6141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70C0"/>
                </a:solidFill>
              </a:rPr>
              <a:t>Not </a:t>
            </a:r>
            <a:r>
              <a:rPr lang="tr-TR" b="1" dirty="0" err="1">
                <a:solidFill>
                  <a:srgbClr val="0070C0"/>
                </a:solidFill>
              </a:rPr>
              <a:t>every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stories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are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pleasant</a:t>
            </a:r>
            <a:r>
              <a:rPr lang="tr-TR" dirty="0">
                <a:sym typeface="Wingdings" panose="05000000000000000000" pitchFamily="2" charset="2"/>
              </a:rPr>
              <a:t>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3F7E93E-E4BB-D8E1-CAD7-1FAC79929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600200"/>
            <a:ext cx="8597162" cy="4835904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7886718-FEE6-673E-86FD-26ACB110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99265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FF0D13-3C62-A972-C71F-4306558FD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DCB5625-B79E-7130-5A49-DA26DAD21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ECCA773-E664-3D5E-E33B-D7B6E195C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67817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D13EF7-2BA6-3C3E-9C1E-29E83259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5335DD6-32A0-0537-24CD-039E3D12F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E55B4A0-9AFE-FD16-DAA6-B632CC440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17654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25445C-E798-3AF8-E1A2-54469475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5E1A737-9151-1F91-B5F3-3B7D23659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0220B5-D897-F740-B623-79629461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16344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E3B0A0-5506-D8A6-0D2E-5DD0D5A9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756D4D3-076E-788B-8CC5-5B8DF8D44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9492F0E-6D95-9143-AF6B-907E60BC1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26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E31429-4B6E-54DD-D8B6-342A619C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718B014-D064-C187-A8BC-619CE5416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8C30ACF-0733-18AE-4EF0-D258AEE2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71891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C254AC-93E0-7A95-991B-F9932227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584125E-D3B5-8FD2-E6D7-0AFBA7FE3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F648A92-9B81-06BB-537A-FAFAAC1F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0980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0F04C3-2344-6CCD-7A87-3C10C069F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128B3D8-98DB-97E9-EE78-06D38AE71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DDA1FC6-CC68-1832-708B-000381D3A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14240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4A850E-CF2B-EA32-B07C-4B19A2F7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0E6190F-B7E9-6312-D5CD-95956746F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7B5D957-0001-6A4C-17CC-A718CFE74688}"/>
              </a:ext>
            </a:extLst>
          </p:cNvPr>
          <p:cNvSpPr/>
          <p:nvPr/>
        </p:nvSpPr>
        <p:spPr>
          <a:xfrm>
            <a:off x="2843808" y="2492896"/>
            <a:ext cx="2582995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9AC8BD5-34BC-DB77-DD24-EFDB13C7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920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642BD2B-2E31-F9D5-1E13-115A4D002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2920082"/>
            <a:ext cx="8568952" cy="3589859"/>
          </a:xfrm>
        </p:spPr>
        <p:txBody>
          <a:bodyPr>
            <a:norm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We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developed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and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tested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the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use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of an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emotion-based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app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.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by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a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destination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(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SmartDema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). </a:t>
            </a:r>
          </a:p>
          <a:p>
            <a:pPr lvl="1"/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Indeed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, </a:t>
            </a:r>
            <a:r>
              <a:rPr lang="tr-TR" sz="1700" dirty="0"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i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t is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rare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for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apps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.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to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associate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emotions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, life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moments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and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values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carried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by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residents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with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places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through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7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geolocation</a:t>
            </a:r>
            <a:r>
              <a:rPr lang="tr-TR" sz="17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.</a:t>
            </a:r>
          </a:p>
          <a:p>
            <a:pPr lvl="1"/>
            <a:r>
              <a:rPr lang="en-US" sz="1700" b="0" i="0" u="none" strike="noStrike" baseline="0" dirty="0">
                <a:latin typeface="Garamond" panose="02020404030301010803" pitchFamily="18" charset="0"/>
              </a:rPr>
              <a:t>We explore the boundary between</a:t>
            </a:r>
            <a:r>
              <a:rPr lang="tr-TR" sz="17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tr-TR" sz="1700" b="0" i="0" u="none" strike="noStrike" baseline="0" dirty="0" err="1">
                <a:latin typeface="Garamond" panose="02020404030301010803" pitchFamily="18" charset="0"/>
              </a:rPr>
              <a:t>experience</a:t>
            </a:r>
            <a:r>
              <a:rPr lang="tr-TR" sz="17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tr-TR" sz="1700" b="0" i="0" u="none" strike="noStrike" baseline="0" dirty="0" err="1">
                <a:latin typeface="Garamond" panose="02020404030301010803" pitchFamily="18" charset="0"/>
              </a:rPr>
              <a:t>and</a:t>
            </a:r>
            <a:r>
              <a:rPr lang="tr-TR" sz="17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tr-TR" sz="1700" b="0" i="0" u="none" strike="noStrike" baseline="0" dirty="0" err="1">
                <a:latin typeface="Garamond" panose="02020404030301010803" pitchFamily="18" charset="0"/>
              </a:rPr>
              <a:t>emotion</a:t>
            </a:r>
            <a:r>
              <a:rPr lang="tr-TR" sz="1700" b="0" i="0" u="none" strike="noStrike" baseline="0" dirty="0">
                <a:latin typeface="Garamond" panose="02020404030301010803" pitchFamily="18" charset="0"/>
              </a:rPr>
              <a:t>.</a:t>
            </a:r>
          </a:p>
          <a:p>
            <a:pPr algn="l">
              <a:spcBef>
                <a:spcPts val="0"/>
              </a:spcBef>
            </a:pPr>
            <a:endParaRPr lang="tr-TR" sz="2000" b="1" i="0" u="none" strike="noStrike" baseline="0" dirty="0">
              <a:latin typeface="Garamond" panose="02020404030301010803" pitchFamily="18" charset="0"/>
            </a:endParaRPr>
          </a:p>
          <a:p>
            <a:pPr algn="l"/>
            <a:r>
              <a:rPr lang="tr-TR" sz="2000" b="1" i="0" u="none" strike="noStrike" baseline="0" dirty="0" err="1">
                <a:latin typeface="Garamond" panose="02020404030301010803" pitchFamily="18" charset="0"/>
              </a:rPr>
              <a:t>Co-Creation</a:t>
            </a:r>
            <a:r>
              <a:rPr lang="tr-TR" sz="2000" b="1" i="0" u="none" strike="noStrike" baseline="0" dirty="0">
                <a:latin typeface="Garamond" panose="02020404030301010803" pitchFamily="18" charset="0"/>
              </a:rPr>
              <a:t>: </a:t>
            </a:r>
            <a:r>
              <a:rPr lang="en-US" sz="2000" b="0" i="0" u="none" strike="noStrike" baseline="0" dirty="0">
                <a:latin typeface="Garamond" panose="02020404030301010803" pitchFamily="18" charset="0"/>
              </a:rPr>
              <a:t>The inhabitants co-create and co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-</a:t>
            </a:r>
            <a:r>
              <a:rPr lang="en-US" sz="2000" b="0" i="0" u="none" strike="noStrike" baseline="0" dirty="0">
                <a:latin typeface="Garamond" panose="02020404030301010803" pitchFamily="18" charset="0"/>
              </a:rPr>
              <a:t>value</a:t>
            </a:r>
            <a:r>
              <a:rPr lang="tr-TR" sz="2000" dirty="0">
                <a:latin typeface="Garamond" panose="02020404030301010803" pitchFamily="18" charset="0"/>
              </a:rPr>
              <a:t> </a:t>
            </a:r>
            <a:r>
              <a:rPr lang="en-US" sz="2000" b="0" i="0" u="none" strike="noStrike" baseline="0" dirty="0">
                <a:latin typeface="Garamond" panose="02020404030301010803" pitchFamily="18" charset="0"/>
              </a:rPr>
              <a:t>the destination through a digital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dialogue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with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visitors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. (</a:t>
            </a:r>
            <a:r>
              <a:rPr lang="tr-TR" sz="2000" dirty="0" err="1">
                <a:latin typeface="Garamond" panose="02020404030301010803" pitchFamily="18" charset="0"/>
              </a:rPr>
              <a:t>T</a:t>
            </a:r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ourism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itself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 is a </a:t>
            </a:r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co-creation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process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!)</a:t>
            </a:r>
          </a:p>
          <a:p>
            <a:pPr algn="l"/>
            <a:r>
              <a:rPr lang="tr-TR" sz="2000" dirty="0" err="1">
                <a:latin typeface="Garamond" panose="02020404030301010803" pitchFamily="18" charset="0"/>
              </a:rPr>
              <a:t>Our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Strong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Proposition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/</a:t>
            </a:r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Argument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: </a:t>
            </a:r>
            <a:r>
              <a:rPr lang="en-US" sz="1800" b="0" i="0" u="none" strike="noStrike" baseline="0" dirty="0">
                <a:latin typeface="Garamond" panose="02020404030301010803" pitchFamily="18" charset="0"/>
              </a:rPr>
              <a:t>Emotion is at the heart of the tourism</a:t>
            </a:r>
            <a:r>
              <a:rPr lang="tr-TR" sz="18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en-US" sz="1800" b="0" i="0" u="none" strike="noStrike" baseline="0" dirty="0">
                <a:latin typeface="Garamond" panose="02020404030301010803" pitchFamily="18" charset="0"/>
              </a:rPr>
              <a:t>experience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tr-T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(</a:t>
            </a:r>
            <a:r>
              <a:rPr lang="tr-TR" sz="18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Aho</a:t>
            </a:r>
            <a:r>
              <a:rPr lang="tr-T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2001, </a:t>
            </a:r>
            <a:r>
              <a:rPr lang="tr-TR" sz="18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Bastiaansen</a:t>
            </a:r>
            <a:r>
              <a:rPr lang="tr-T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&amp; al. 2019, </a:t>
            </a:r>
            <a:r>
              <a:rPr lang="tr-TR" sz="18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Knobloch</a:t>
            </a:r>
            <a:r>
              <a:rPr lang="tr-T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&amp; al. 2017, </a:t>
            </a:r>
            <a:r>
              <a:rPr lang="tr-TR" sz="18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Tussyadiah</a:t>
            </a:r>
            <a:r>
              <a:rPr lang="tr-T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NewRomanPSMT"/>
              </a:rPr>
              <a:t> 2014)</a:t>
            </a:r>
            <a:r>
              <a:rPr lang="en-US" sz="1800" b="0" i="0" u="none" strike="noStrike" baseline="0" dirty="0">
                <a:latin typeface="Garamond" panose="02020404030301010803" pitchFamily="18" charset="0"/>
              </a:rPr>
              <a:t> </a:t>
            </a:r>
            <a:endParaRPr lang="tr-TR" sz="1800" b="0" i="0" u="none" strike="noStrike" baseline="0" dirty="0">
              <a:latin typeface="Garamond" panose="02020404030301010803" pitchFamily="18" charset="0"/>
            </a:endParaRPr>
          </a:p>
          <a:p>
            <a:pPr algn="l"/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Emotions</a:t>
            </a:r>
            <a:r>
              <a:rPr lang="en-US" sz="2000" b="0" i="0" u="none" strike="noStrike" baseline="0" dirty="0">
                <a:latin typeface="Garamond" panose="02020404030301010803" pitchFamily="18" charset="0"/>
              </a:rPr>
              <a:t> should be an element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 of </a:t>
            </a:r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destination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management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 </a:t>
            </a:r>
            <a:r>
              <a:rPr lang="tr-TR" sz="2000" b="0" i="0" u="none" strike="noStrike" baseline="0" dirty="0" err="1">
                <a:latin typeface="Garamond" panose="02020404030301010803" pitchFamily="18" charset="0"/>
              </a:rPr>
              <a:t>programs</a:t>
            </a:r>
            <a:r>
              <a:rPr lang="tr-TR" sz="2000" b="0" i="0" u="none" strike="noStrike" baseline="0" dirty="0">
                <a:latin typeface="Garamond" panose="02020404030301010803" pitchFamily="18" charset="0"/>
              </a:rPr>
              <a:t>.</a:t>
            </a:r>
            <a:endParaRPr lang="tr-TR" sz="2000" dirty="0">
              <a:latin typeface="Garamond" panose="02020404030301010803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2442186-AFBC-20E9-8533-3F70A678F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0" t="47200" r="52341" b="20601"/>
          <a:stretch/>
        </p:blipFill>
        <p:spPr>
          <a:xfrm>
            <a:off x="6505796" y="846138"/>
            <a:ext cx="1879445" cy="216136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9A55AEC-E74C-4B98-6F34-AF7312495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25" t="50000" r="31888" b="26200"/>
          <a:stretch/>
        </p:blipFill>
        <p:spPr>
          <a:xfrm>
            <a:off x="463254" y="1052736"/>
            <a:ext cx="2375060" cy="1615041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CBC9B15C-8CE1-4456-E926-7BFF38043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err="1"/>
              <a:t>Revisit</a:t>
            </a:r>
            <a:r>
              <a:rPr lang="tr-TR" dirty="0"/>
              <a:t> </a:t>
            </a:r>
            <a:r>
              <a:rPr lang="tr-TR" dirty="0" err="1"/>
              <a:t>our</a:t>
            </a:r>
            <a:r>
              <a:rPr lang="tr-TR" dirty="0"/>
              <a:t> (</a:t>
            </a:r>
            <a:r>
              <a:rPr lang="tr-TR" dirty="0" err="1"/>
              <a:t>research</a:t>
            </a:r>
            <a:r>
              <a:rPr lang="tr-TR" dirty="0"/>
              <a:t>) </a:t>
            </a:r>
            <a:r>
              <a:rPr lang="tr-TR" dirty="0" err="1"/>
              <a:t>question</a:t>
            </a:r>
            <a:r>
              <a:rPr lang="tr-TR" dirty="0"/>
              <a:t>! </a:t>
            </a:r>
            <a:br>
              <a:rPr lang="tr-TR" dirty="0"/>
            </a:br>
            <a:r>
              <a:rPr lang="tr-TR" sz="3600" dirty="0" err="1"/>
              <a:t>Why</a:t>
            </a:r>
            <a:r>
              <a:rPr lang="tr-TR" sz="3600" dirty="0"/>
              <a:t> </a:t>
            </a:r>
            <a:r>
              <a:rPr lang="tr-TR" sz="3600" dirty="0" err="1"/>
              <a:t>emotions</a:t>
            </a:r>
            <a:r>
              <a:rPr lang="tr-TR" sz="3600" dirty="0"/>
              <a:t>?</a:t>
            </a:r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FADDD883-6A9D-240A-4170-9A4894994EF8}"/>
              </a:ext>
            </a:extLst>
          </p:cNvPr>
          <p:cNvSpPr/>
          <p:nvPr/>
        </p:nvSpPr>
        <p:spPr>
          <a:xfrm>
            <a:off x="3775288" y="1799861"/>
            <a:ext cx="1593424" cy="562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Slayt Numarası Yer Tutucusu 9">
            <a:extLst>
              <a:ext uri="{FF2B5EF4-FFF2-40B4-BE49-F238E27FC236}">
                <a16:creationId xmlns:a16="http://schemas.microsoft.com/office/drawing/2014/main" id="{4CB91123-E130-6680-C743-AB8140B1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05780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E4B2AD-5946-DECE-9155-5F3BB6D34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002060"/>
                </a:solidFill>
              </a:rPr>
              <a:t>How </a:t>
            </a:r>
            <a:r>
              <a:rPr lang="tr-TR" sz="3800" b="1" dirty="0" err="1">
                <a:solidFill>
                  <a:srgbClr val="002060"/>
                </a:solidFill>
              </a:rPr>
              <a:t>to</a:t>
            </a:r>
            <a:r>
              <a:rPr lang="tr-TR" sz="3800" b="1" dirty="0">
                <a:solidFill>
                  <a:srgbClr val="002060"/>
                </a:solidFill>
              </a:rPr>
              <a:t> </a:t>
            </a:r>
            <a:r>
              <a:rPr lang="tr-TR" sz="3800" b="1" dirty="0" err="1">
                <a:solidFill>
                  <a:srgbClr val="002060"/>
                </a:solidFill>
              </a:rPr>
              <a:t>create</a:t>
            </a:r>
            <a:r>
              <a:rPr lang="tr-TR" sz="3800" b="1" dirty="0">
                <a:solidFill>
                  <a:srgbClr val="002060"/>
                </a:solidFill>
              </a:rPr>
              <a:t> </a:t>
            </a:r>
            <a:r>
              <a:rPr lang="tr-TR" sz="3800" b="1" dirty="0" err="1">
                <a:solidFill>
                  <a:srgbClr val="002060"/>
                </a:solidFill>
              </a:rPr>
              <a:t>your</a:t>
            </a:r>
            <a:r>
              <a:rPr lang="tr-TR" sz="3800" b="1" dirty="0">
                <a:solidFill>
                  <a:srgbClr val="002060"/>
                </a:solidFill>
              </a:rPr>
              <a:t> </a:t>
            </a:r>
            <a:r>
              <a:rPr lang="tr-TR" sz="3800" b="1" dirty="0" err="1">
                <a:solidFill>
                  <a:srgbClr val="002060"/>
                </a:solidFill>
              </a:rPr>
              <a:t>own</a:t>
            </a:r>
            <a:r>
              <a:rPr lang="tr-TR" sz="3800" b="1" dirty="0">
                <a:solidFill>
                  <a:srgbClr val="002060"/>
                </a:solidFill>
              </a:rPr>
              <a:t> </a:t>
            </a:r>
            <a:r>
              <a:rPr lang="tr-TR" sz="3800" b="1" dirty="0" err="1">
                <a:solidFill>
                  <a:srgbClr val="002060"/>
                </a:solidFill>
              </a:rPr>
              <a:t>route</a:t>
            </a:r>
            <a:endParaRPr lang="tr-TR" sz="3800" b="1" dirty="0">
              <a:solidFill>
                <a:srgbClr val="002060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E603A86-8EC4-D991-BB17-D891D0B46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FC61547-6A8F-2E20-D359-01006C6FF673}"/>
              </a:ext>
            </a:extLst>
          </p:cNvPr>
          <p:cNvSpPr/>
          <p:nvPr/>
        </p:nvSpPr>
        <p:spPr>
          <a:xfrm>
            <a:off x="5940152" y="2276872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CA1A9582-7DCA-3F2A-E8F0-69A4D930EB5E}"/>
              </a:ext>
            </a:extLst>
          </p:cNvPr>
          <p:cNvSpPr/>
          <p:nvPr/>
        </p:nvSpPr>
        <p:spPr>
          <a:xfrm>
            <a:off x="5580112" y="2312876"/>
            <a:ext cx="360040" cy="14401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C49703A6-E874-6562-119F-3D9028FA3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9369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8CC349-8327-22E1-3F50-2A90982B5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E3537A5-69C4-787E-3C17-135E9F566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B8DE11E8-FD20-E486-16FE-18CDB4B3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69364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4DB89D-CBED-BED5-1B88-8A0803D00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8F603BA-883F-5C69-1A7B-CFA0A1F6B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80357FA3-D1CF-70E2-7E29-B3ED0AEB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63753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1E677A-21EA-68A6-BAF6-895789537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B74C6C9-D319-8FDF-D051-D80500544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5ACE75B2-27E3-6609-C987-51361F9E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10658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6B5C90-A602-6B85-4E63-BCC0BA79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06D0908-3CBB-E1A3-43BA-BE11EDA47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9F22AED-77A3-9C77-91FA-2FF7E4C2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98537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A1A11C-294F-4562-B1DF-DD08706D1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64" y="190498"/>
            <a:ext cx="8229600" cy="1426170"/>
          </a:xfrm>
        </p:spPr>
        <p:txBody>
          <a:bodyPr>
            <a:normAutofit/>
          </a:bodyPr>
          <a:lstStyle/>
          <a:p>
            <a:endParaRPr lang="tr-TR" sz="29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16F592E-CCC6-466C-9929-EE44BAAE0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64" y="1700808"/>
            <a:ext cx="8363272" cy="5256584"/>
          </a:xfrm>
        </p:spPr>
        <p:txBody>
          <a:bodyPr>
            <a:normAutofit/>
          </a:bodyPr>
          <a:lstStyle/>
          <a:p>
            <a:pPr lvl="1"/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users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have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created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new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different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routes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to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reflect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special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various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type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interests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citizens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in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Izmir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. </a:t>
            </a:r>
          </a:p>
          <a:p>
            <a:pPr lvl="1"/>
            <a:endParaRPr lang="tr-TR" sz="2200" dirty="0">
              <a:latin typeface="+mj-lt"/>
              <a:cs typeface="Times New Roman" panose="02020603050405020304" pitchFamily="18" charset="0"/>
            </a:endParaRPr>
          </a:p>
          <a:p>
            <a:pPr lvl="1"/>
            <a:r>
              <a:rPr lang="tr-TR" sz="2200" b="1" dirty="0" err="1">
                <a:latin typeface="+mj-lt"/>
                <a:cs typeface="Times New Roman" panose="02020603050405020304" pitchFamily="18" charset="0"/>
              </a:rPr>
              <a:t>Examples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these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+mj-lt"/>
                <a:cs typeface="Times New Roman" panose="02020603050405020304" pitchFamily="18" charset="0"/>
              </a:rPr>
              <a:t>routes</a:t>
            </a:r>
            <a:r>
              <a:rPr lang="tr-TR" sz="2200" dirty="0">
                <a:latin typeface="+mj-lt"/>
                <a:cs typeface="Times New Roman" panose="02020603050405020304" pitchFamily="18" charset="0"/>
              </a:rPr>
              <a:t>: </a:t>
            </a:r>
          </a:p>
          <a:p>
            <a:pPr lvl="2"/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Jewish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heritage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route</a:t>
            </a:r>
            <a:endParaRPr lang="tr-TR" sz="1800" dirty="0">
              <a:latin typeface="+mj-lt"/>
              <a:cs typeface="Times New Roman" panose="02020603050405020304" pitchFamily="18" charset="0"/>
            </a:endParaRPr>
          </a:p>
          <a:p>
            <a:pPr lvl="2"/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Vegan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route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by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Ferry</a:t>
            </a:r>
            <a:endParaRPr lang="tr-TR" sz="1800" dirty="0">
              <a:latin typeface="+mj-lt"/>
              <a:cs typeface="Times New Roman" panose="02020603050405020304" pitchFamily="18" charset="0"/>
            </a:endParaRPr>
          </a:p>
          <a:p>
            <a:pPr lvl="2"/>
            <a:r>
              <a:rPr lang="en-US" sz="1800" dirty="0" err="1">
                <a:latin typeface="+mj-lt"/>
                <a:cs typeface="Times New Roman" panose="02020603050405020304" pitchFamily="18" charset="0"/>
              </a:rPr>
              <a:t>Urla</a:t>
            </a:r>
            <a:r>
              <a:rPr lang="en-US" sz="1800" dirty="0">
                <a:latin typeface="+mj-lt"/>
                <a:cs typeface="Times New Roman" panose="02020603050405020304" pitchFamily="18" charset="0"/>
              </a:rPr>
              <a:t> vineyards route by bike</a:t>
            </a:r>
            <a:endParaRPr lang="tr-TR" sz="1800" dirty="0">
              <a:latin typeface="+mj-lt"/>
              <a:cs typeface="Times New Roman" panose="02020603050405020304" pitchFamily="18" charset="0"/>
            </a:endParaRPr>
          </a:p>
          <a:p>
            <a:pPr lvl="2"/>
            <a:r>
              <a:rPr lang="en-US" sz="1800" dirty="0" err="1">
                <a:latin typeface="+mj-lt"/>
                <a:cs typeface="Times New Roman" panose="02020603050405020304" pitchFamily="18" charset="0"/>
              </a:rPr>
              <a:t>Zübeyde</a:t>
            </a:r>
            <a:r>
              <a:rPr lang="en-US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cs typeface="Times New Roman" panose="02020603050405020304" pitchFamily="18" charset="0"/>
              </a:rPr>
              <a:t>Hanım</a:t>
            </a:r>
            <a:r>
              <a:rPr lang="en-US" sz="1800" dirty="0">
                <a:latin typeface="+mj-lt"/>
                <a:cs typeface="Times New Roman" panose="02020603050405020304" pitchFamily="18" charset="0"/>
              </a:rPr>
              <a:t> route with her memories</a:t>
            </a:r>
            <a:endParaRPr lang="tr-TR" sz="1800" dirty="0">
              <a:latin typeface="+mj-lt"/>
              <a:cs typeface="Times New Roman" panose="02020603050405020304" pitchFamily="18" charset="0"/>
            </a:endParaRPr>
          </a:p>
          <a:p>
            <a:pPr lvl="2"/>
            <a:r>
              <a:rPr lang="en-US" sz="1800" dirty="0">
                <a:latin typeface="+mj-lt"/>
                <a:cs typeface="Times New Roman" panose="02020603050405020304" pitchFamily="18" charset="0"/>
              </a:rPr>
              <a:t>city's culture and art route</a:t>
            </a:r>
            <a:endParaRPr lang="tr-TR" sz="1800" dirty="0">
              <a:latin typeface="+mj-lt"/>
              <a:cs typeface="Times New Roman" panose="02020603050405020304" pitchFamily="18" charset="0"/>
            </a:endParaRPr>
          </a:p>
          <a:p>
            <a:pPr lvl="2"/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churches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route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of Alsancak</a:t>
            </a:r>
          </a:p>
          <a:p>
            <a:pPr lvl="2"/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second-hand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booksellers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’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nostalgia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route</a:t>
            </a:r>
            <a:endParaRPr lang="tr-TR" sz="1800" dirty="0">
              <a:latin typeface="+mj-lt"/>
              <a:cs typeface="Times New Roman" panose="02020603050405020304" pitchFamily="18" charset="0"/>
            </a:endParaRPr>
          </a:p>
          <a:p>
            <a:pPr lvl="2"/>
            <a:r>
              <a:rPr lang="tr-TR" sz="1800" dirty="0">
                <a:latin typeface="+mj-lt"/>
                <a:cs typeface="Times New Roman" panose="02020603050405020304" pitchFamily="18" charset="0"/>
              </a:rPr>
              <a:t>İzmir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Clock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tower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and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ancient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city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of Agora</a:t>
            </a:r>
          </a:p>
          <a:p>
            <a:pPr lvl="2"/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Museums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Izmir</a:t>
            </a:r>
            <a:endParaRPr lang="tr-TR" sz="1800" dirty="0">
              <a:latin typeface="+mj-lt"/>
              <a:cs typeface="Times New Roman" panose="02020603050405020304" pitchFamily="18" charset="0"/>
            </a:endParaRPr>
          </a:p>
          <a:p>
            <a:pPr lvl="2"/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city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archive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and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press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history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cs typeface="Times New Roman" panose="02020603050405020304" pitchFamily="18" charset="0"/>
              </a:rPr>
              <a:t>route</a:t>
            </a:r>
            <a:r>
              <a:rPr lang="tr-TR" sz="18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lvl="2"/>
            <a:endParaRPr lang="tr-TR" sz="1800" dirty="0">
              <a:latin typeface="+mj-lt"/>
              <a:cs typeface="Times New Roman" panose="02020603050405020304" pitchFamily="18" charset="0"/>
            </a:endParaRPr>
          </a:p>
          <a:p>
            <a:pPr lvl="1"/>
            <a:endParaRPr lang="tr-TR" dirty="0"/>
          </a:p>
          <a:p>
            <a:pPr lvl="1"/>
            <a:endParaRPr lang="tr-TR" dirty="0"/>
          </a:p>
          <a:p>
            <a:pPr lvl="1"/>
            <a:endParaRPr lang="tr-TR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2CF7DD1-ADC1-4E36-ABA3-4834A6E1F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 descr="C:\Users\lenovo\Desktop\SMART DEMA\Movenpıck izmir\logolar\smart son.JPG">
            <a:extLst>
              <a:ext uri="{FF2B5EF4-FFF2-40B4-BE49-F238E27FC236}">
                <a16:creationId xmlns:a16="http://schemas.microsoft.com/office/drawing/2014/main" id="{3D3F136C-E3E3-22DE-A061-968A0662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2213" y="190498"/>
            <a:ext cx="2959574" cy="1428760"/>
          </a:xfrm>
          <a:prstGeom prst="rect">
            <a:avLst/>
          </a:prstGeom>
          <a:noFill/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739BA9B-20FE-2004-B101-8C36FD46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75183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E1E137-44F3-FBE4-8813-88AB7FE4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74638"/>
            <a:ext cx="8496944" cy="1143000"/>
          </a:xfrm>
        </p:spPr>
        <p:txBody>
          <a:bodyPr>
            <a:normAutofit fontScale="90000"/>
          </a:bodyPr>
          <a:lstStyle/>
          <a:p>
            <a:br>
              <a:rPr lang="tr-TR" sz="3600" dirty="0">
                <a:latin typeface="+mj-lt"/>
                <a:cs typeface="Times New Roman" panose="02020603050405020304" pitchFamily="18" charset="0"/>
              </a:rPr>
            </a:br>
            <a:r>
              <a:rPr lang="tr-TR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</a:t>
            </a:r>
            <a:r>
              <a:rPr lang="tr-TR" sz="33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econd-</a:t>
            </a:r>
            <a:r>
              <a:rPr lang="tr-TR" sz="33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hand</a:t>
            </a:r>
            <a:r>
              <a:rPr lang="tr-TR" sz="33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33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</a:t>
            </a:r>
            <a:r>
              <a:rPr lang="tr-TR" sz="33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ooksellers</a:t>
            </a:r>
            <a:r>
              <a:rPr lang="tr-TR" sz="33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’ </a:t>
            </a:r>
            <a:r>
              <a:rPr lang="tr-TR" sz="33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</a:t>
            </a:r>
            <a:r>
              <a:rPr lang="tr-TR" sz="33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ostalgia</a:t>
            </a:r>
            <a:r>
              <a:rPr lang="tr-TR" sz="33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33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</a:t>
            </a:r>
            <a:r>
              <a:rPr lang="tr-TR" sz="33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oute</a:t>
            </a:r>
            <a:br>
              <a:rPr lang="tr-TR" sz="33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r>
              <a:rPr lang="tr-TR" sz="33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tr-TR" sz="33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nostalgia</a:t>
            </a:r>
            <a:r>
              <a:rPr lang="tr-TR" sz="33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33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route</a:t>
            </a:r>
            <a:r>
              <a:rPr lang="tr-TR" sz="33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33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to</a:t>
            </a:r>
            <a:r>
              <a:rPr lang="tr-TR" sz="33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33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old</a:t>
            </a:r>
            <a:r>
              <a:rPr lang="tr-TR" sz="33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33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books</a:t>
            </a:r>
            <a:r>
              <a:rPr lang="tr-TR" sz="33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</a:t>
            </a:r>
            <a:br>
              <a:rPr lang="tr-TR" sz="33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33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endParaRPr lang="tr-TR" sz="3300" dirty="0">
              <a:solidFill>
                <a:srgbClr val="002060"/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A69CA22-F1B7-7399-227F-15757AA74E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778" y="1306947"/>
            <a:ext cx="3280774" cy="530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3C190AD3-FD5B-FD12-197F-E25AEC03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522" y="1650106"/>
            <a:ext cx="4720934" cy="4731222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Ege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Kitap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Plak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the first stop of the route, you will go to the past among the forgotten 45 records and comics. The second stop on the route is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Palto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Sahaf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which is a second-hand bookseller,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can find rare old books. At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Guguklu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Cafe, which is the resting point of the route, you can make your choice among rare sodas from every region of Turkey and cool off.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 our last stop,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Yerdeniz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Bookstore, you can meet the best-selling books. This is a journey for book lovers, from the dusty pages of the past to the works of art of today.</a:t>
            </a:r>
            <a:endParaRPr lang="tr-TR" dirty="0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A4FCAE6-C639-6133-BAFC-0D5156EDF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29203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73D053-96E7-A495-9284-236B88EE9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VEGAN ROUTE WITH FERRY </a:t>
            </a:r>
            <a:br>
              <a:rPr lang="tr-TR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17D4BECB-20E6-FD7F-E365-4D832EC15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5001" r="29526" b="54199"/>
          <a:stretch/>
        </p:blipFill>
        <p:spPr>
          <a:xfrm>
            <a:off x="971600" y="3411502"/>
            <a:ext cx="7530191" cy="318585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04F44F06-F75D-3D98-ED05-86557A1972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980728"/>
            <a:ext cx="2656953" cy="41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5D3C1DB-EB01-A1F1-8C64-B6BF90D6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46132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A2DB8C-4D87-A509-EE4E-0C2697D8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1CECC9E-9226-FFB5-2B48-1146B87C4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12F1BD9E-8DEE-E7C8-E256-C26C1BE7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31244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C3D58A-4AAF-9528-FC1B-88D0A8F3A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74E9CB2-F08B-460D-ACF3-9662D3EA6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7630C196-0919-B4AA-8839-62E74D536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612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1F1EED-FB93-1385-641F-F6A4BE74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4105"/>
            <a:ext cx="8229600" cy="1143000"/>
          </a:xfrm>
          <a:noFill/>
        </p:spPr>
        <p:txBody>
          <a:bodyPr>
            <a:normAutofit fontScale="90000"/>
          </a:bodyPr>
          <a:lstStyle/>
          <a:p>
            <a:br>
              <a:rPr lang="tr-TR" sz="4400" b="0" i="0" u="none" strike="noStrike" baseline="0" dirty="0">
                <a:latin typeface="Calibri-Light"/>
              </a:rPr>
            </a:br>
            <a:r>
              <a:rPr lang="tr-TR" sz="4400" b="1" i="0" u="none" strike="noStrike" baseline="0" dirty="0" err="1">
                <a:solidFill>
                  <a:srgbClr val="0070C0"/>
                </a:solidFill>
                <a:latin typeface="Calibri-Light"/>
              </a:rPr>
              <a:t>Emotions</a:t>
            </a:r>
            <a:r>
              <a:rPr lang="tr-TR" sz="4400" b="1" i="0" u="none" strike="noStrike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tr-TR" sz="4400" b="1" i="0" u="none" strike="noStrike" baseline="0" dirty="0" err="1">
                <a:solidFill>
                  <a:srgbClr val="0070C0"/>
                </a:solidFill>
                <a:latin typeface="Calibri-Light"/>
              </a:rPr>
              <a:t>and</a:t>
            </a:r>
            <a:r>
              <a:rPr lang="tr-TR" sz="4400" b="1" i="0" u="none" strike="noStrike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tr-TR" sz="4400" b="1" i="0" u="none" strike="noStrike" baseline="0" dirty="0" err="1">
                <a:solidFill>
                  <a:srgbClr val="0070C0"/>
                </a:solidFill>
                <a:latin typeface="Calibri-Light"/>
              </a:rPr>
              <a:t>Tourism</a:t>
            </a:r>
            <a:br>
              <a:rPr lang="tr-TR" sz="4400" b="0" i="0" u="none" strike="noStrike" baseline="0" dirty="0">
                <a:latin typeface="Calibri-Light"/>
              </a:rPr>
            </a:br>
            <a:br>
              <a:rPr lang="tr-TR" sz="3100" dirty="0"/>
            </a:br>
            <a:endParaRPr lang="tr-TR" sz="31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E96D921-7221-59BD-9666-3819AA8D5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7638"/>
            <a:ext cx="8363272" cy="5179714"/>
          </a:xfrm>
        </p:spPr>
        <p:txBody>
          <a:bodyPr>
            <a:normAutofit fontScale="77500" lnSpcReduction="20000"/>
          </a:bodyPr>
          <a:lstStyle/>
          <a:p>
            <a:r>
              <a:rPr lang="tr-TR" sz="2400" dirty="0" err="1"/>
              <a:t>Evidence</a:t>
            </a:r>
            <a:r>
              <a:rPr lang="tr-TR" sz="2400" dirty="0"/>
              <a:t> </a:t>
            </a:r>
            <a:r>
              <a:rPr lang="tr-TR" sz="2400" dirty="0" err="1"/>
              <a:t>suggests</a:t>
            </a:r>
            <a:r>
              <a:rPr lang="tr-TR" sz="2400" dirty="0"/>
              <a:t> </a:t>
            </a:r>
            <a:r>
              <a:rPr lang="tr-TR" sz="2400" dirty="0" err="1"/>
              <a:t>that</a:t>
            </a:r>
            <a:r>
              <a:rPr lang="tr-TR" sz="2400" dirty="0"/>
              <a:t> </a:t>
            </a:r>
          </a:p>
          <a:p>
            <a:pPr lvl="1"/>
            <a:r>
              <a:rPr lang="tr-TR" sz="1900" b="1" dirty="0">
                <a:latin typeface="Calibri" panose="020F0502020204030204" pitchFamily="34" charset="0"/>
              </a:rPr>
              <a:t>E</a:t>
            </a:r>
            <a:r>
              <a:rPr lang="en-US" sz="1900" b="1" i="0" u="none" strike="noStrike" baseline="0" dirty="0" err="1">
                <a:latin typeface="Calibri" panose="020F0502020204030204" pitchFamily="34" charset="0"/>
              </a:rPr>
              <a:t>xperience</a:t>
            </a:r>
            <a:r>
              <a:rPr lang="en-US" sz="1900" b="1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900" b="0" i="0" u="none" strike="noStrike" baseline="0" dirty="0">
                <a:latin typeface="Calibri" panose="020F0502020204030204" pitchFamily="34" charset="0"/>
              </a:rPr>
              <a:t>is a process</a:t>
            </a:r>
            <a:r>
              <a:rPr lang="tr-TR" sz="1900" b="0" i="0" u="none" strike="noStrike" baseline="0" dirty="0">
                <a:latin typeface="Calibri" panose="020F0502020204030204" pitchFamily="34" charset="0"/>
              </a:rPr>
              <a:t> (</a:t>
            </a:r>
            <a:r>
              <a:rPr lang="en-US" sz="1900" b="0" i="0" u="none" strike="noStrike" baseline="0" dirty="0" err="1">
                <a:latin typeface="Calibri" panose="020F0502020204030204" pitchFamily="34" charset="0"/>
              </a:rPr>
              <a:t>Aho</a:t>
            </a:r>
            <a:r>
              <a:rPr lang="tr-TR" sz="1900" b="0" i="0" u="none" strike="noStrike" baseline="0" dirty="0">
                <a:latin typeface="Calibri" panose="020F0502020204030204" pitchFamily="34" charset="0"/>
              </a:rPr>
              <a:t>,</a:t>
            </a:r>
            <a:r>
              <a:rPr lang="en-US" sz="1900" b="0" i="0" u="none" strike="noStrike" baseline="0" dirty="0">
                <a:latin typeface="Calibri" panose="020F0502020204030204" pitchFamily="34" charset="0"/>
              </a:rPr>
              <a:t> 2001)  </a:t>
            </a:r>
          </a:p>
          <a:p>
            <a:pPr lvl="1"/>
            <a:r>
              <a:rPr lang="tr-TR" sz="1900" b="1" dirty="0">
                <a:latin typeface="Calibri" panose="020F0502020204030204" pitchFamily="34" charset="0"/>
              </a:rPr>
              <a:t>E</a:t>
            </a:r>
            <a:r>
              <a:rPr lang="en-US" sz="1900" b="1" i="0" u="none" strike="noStrike" baseline="0" dirty="0" err="1">
                <a:latin typeface="Calibri" panose="020F0502020204030204" pitchFamily="34" charset="0"/>
              </a:rPr>
              <a:t>xperience</a:t>
            </a:r>
            <a:r>
              <a:rPr lang="en-US" sz="1900" b="1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900" b="0" i="0" u="none" strike="noStrike" baseline="0" dirty="0">
                <a:latin typeface="Calibri" panose="020F0502020204030204" pitchFamily="34" charset="0"/>
              </a:rPr>
              <a:t>is an</a:t>
            </a:r>
            <a:r>
              <a:rPr lang="tr-TR" sz="1900" b="0" i="0" u="none" strike="noStrike" baseline="0" dirty="0">
                <a:latin typeface="Calibri" panose="020F0502020204030204" pitchFamily="34" charset="0"/>
              </a:rPr>
              <a:t> element of </a:t>
            </a:r>
            <a:r>
              <a:rPr lang="tr-TR" sz="1900" b="0" i="0" u="none" strike="noStrike" baseline="0" dirty="0" err="1">
                <a:latin typeface="Calibri" panose="020F0502020204030204" pitchFamily="34" charset="0"/>
              </a:rPr>
              <a:t>experiential</a:t>
            </a:r>
            <a:r>
              <a:rPr lang="tr-TR" sz="1900" b="0" i="0" u="none" strike="noStrike" baseline="0" dirty="0">
                <a:latin typeface="Calibri" panose="020F0502020204030204" pitchFamily="34" charset="0"/>
              </a:rPr>
              <a:t> marketing (</a:t>
            </a:r>
            <a:r>
              <a:rPr lang="en-US" sz="1900" b="0" i="0" u="none" strike="noStrike" baseline="0" dirty="0">
                <a:latin typeface="Calibri" panose="020F0502020204030204" pitchFamily="34" charset="0"/>
              </a:rPr>
              <a:t>Knobloch et al.</a:t>
            </a:r>
            <a:r>
              <a:rPr lang="tr-TR" sz="1900" b="0" i="0" u="none" strike="noStrike" baseline="0" dirty="0">
                <a:latin typeface="Calibri" panose="020F0502020204030204" pitchFamily="34" charset="0"/>
              </a:rPr>
              <a:t>,</a:t>
            </a:r>
            <a:r>
              <a:rPr lang="en-US" sz="1900" b="0" i="0" u="none" strike="noStrike" baseline="0" dirty="0">
                <a:latin typeface="Calibri" panose="020F0502020204030204" pitchFamily="34" charset="0"/>
              </a:rPr>
              <a:t>2017) </a:t>
            </a:r>
            <a:endParaRPr lang="tr-TR" sz="1900" dirty="0">
              <a:latin typeface="Calibri" panose="020F0502020204030204" pitchFamily="34" charset="0"/>
            </a:endParaRPr>
          </a:p>
          <a:p>
            <a:pPr lvl="1"/>
            <a:r>
              <a:rPr lang="tr-TR" sz="1900" b="1" i="0" u="none" strike="noStrike" baseline="0" dirty="0" err="1">
                <a:latin typeface="Calibri" panose="020F0502020204030204" pitchFamily="34" charset="0"/>
              </a:rPr>
              <a:t>Experience</a:t>
            </a:r>
            <a:r>
              <a:rPr lang="tr-TR" sz="1900" b="0" i="0" u="none" strike="noStrike" baseline="0" dirty="0">
                <a:latin typeface="Calibri" panose="020F0502020204030204" pitchFamily="34" charset="0"/>
              </a:rPr>
              <a:t> is </a:t>
            </a:r>
            <a:r>
              <a:rPr lang="tr-TR" sz="1900" b="0" i="0" u="none" strike="noStrike" baseline="0" dirty="0" err="1">
                <a:latin typeface="Calibri" panose="020F0502020204030204" pitchFamily="34" charset="0"/>
              </a:rPr>
              <a:t>composite</a:t>
            </a:r>
            <a:r>
              <a:rPr lang="tr-TR" sz="1900" dirty="0">
                <a:latin typeface="Calibri" panose="020F0502020204030204" pitchFamily="34" charset="0"/>
              </a:rPr>
              <a:t>: </a:t>
            </a:r>
            <a:r>
              <a:rPr lang="en-US" sz="1700" b="0" i="0" u="none" strike="noStrike" baseline="0" dirty="0">
                <a:latin typeface="Calibri" panose="020F0502020204030204" pitchFamily="34" charset="0"/>
              </a:rPr>
              <a:t>awareness and</a:t>
            </a:r>
            <a:r>
              <a:rPr lang="tr-TR" sz="17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tr-TR" sz="1700" b="0" i="0" u="none" strike="noStrike" baseline="0" dirty="0" err="1">
                <a:latin typeface="Calibri" panose="020F0502020204030204" pitchFamily="34" charset="0"/>
              </a:rPr>
              <a:t>mindfulness</a:t>
            </a:r>
            <a:r>
              <a:rPr lang="tr-TR" sz="1700" b="0" i="0" u="none" strike="noStrike" baseline="0" dirty="0">
                <a:latin typeface="Calibri" panose="020F0502020204030204" pitchFamily="34" charset="0"/>
              </a:rPr>
              <a:t>, </a:t>
            </a:r>
            <a:r>
              <a:rPr lang="tr-TR" sz="1700" b="0" i="0" u="none" strike="noStrike" baseline="0" dirty="0" err="1">
                <a:latin typeface="Calibri" panose="020F0502020204030204" pitchFamily="34" charset="0"/>
              </a:rPr>
              <a:t>attention</a:t>
            </a:r>
            <a:r>
              <a:rPr lang="tr-TR" sz="1700" b="0" i="0" u="none" strike="noStrike" baseline="0" dirty="0">
                <a:latin typeface="Calibri" panose="020F0502020204030204" pitchFamily="34" charset="0"/>
              </a:rPr>
              <a:t>, </a:t>
            </a:r>
            <a:r>
              <a:rPr lang="tr-TR" sz="1700" b="0" i="0" u="none" strike="noStrike" baseline="0" dirty="0" err="1">
                <a:latin typeface="Calibri" panose="020F0502020204030204" pitchFamily="34" charset="0"/>
              </a:rPr>
              <a:t>memory</a:t>
            </a:r>
            <a:r>
              <a:rPr lang="tr-TR" sz="1700" b="0" i="0" u="none" strike="noStrike" baseline="0" dirty="0">
                <a:latin typeface="Calibri" panose="020F0502020204030204" pitchFamily="34" charset="0"/>
              </a:rPr>
              <a:t>, </a:t>
            </a:r>
            <a:r>
              <a:rPr lang="tr-TR" sz="1700" b="1" i="0" u="none" strike="noStrike" baseline="0" dirty="0" err="1">
                <a:latin typeface="Calibri" panose="020F0502020204030204" pitchFamily="34" charset="0"/>
              </a:rPr>
              <a:t>feelings</a:t>
            </a:r>
            <a:r>
              <a:rPr lang="tr-TR" sz="1700" b="1" i="0" u="none" strike="noStrike" baseline="0" dirty="0">
                <a:latin typeface="Calibri" panose="020F0502020204030204" pitchFamily="34" charset="0"/>
              </a:rPr>
              <a:t>, </a:t>
            </a:r>
            <a:r>
              <a:rPr lang="en-US" sz="1700" b="1" i="0" u="none" strike="noStrike" baseline="0" dirty="0">
                <a:latin typeface="Calibri" panose="020F0502020204030204" pitchFamily="34" charset="0"/>
              </a:rPr>
              <a:t>emotions,</a:t>
            </a:r>
            <a:r>
              <a:rPr lang="en-US" sz="1700" b="0" i="0" u="none" strike="noStrike" baseline="0" dirty="0">
                <a:latin typeface="Calibri" panose="020F0502020204030204" pitchFamily="34" charset="0"/>
              </a:rPr>
              <a:t> and a cognitive pattern with</a:t>
            </a:r>
            <a:r>
              <a:rPr lang="tr-TR" sz="17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tr-TR" sz="1700" b="0" i="0" u="none" strike="noStrike" baseline="0" dirty="0" err="1">
                <a:latin typeface="Calibri" panose="020F0502020204030204" pitchFamily="34" charset="0"/>
              </a:rPr>
              <a:t>experience</a:t>
            </a:r>
            <a:r>
              <a:rPr lang="tr-TR" sz="1700" dirty="0">
                <a:latin typeface="Calibri" panose="020F0502020204030204" pitchFamily="34" charset="0"/>
              </a:rPr>
              <a:t> (</a:t>
            </a:r>
            <a:r>
              <a:rPr lang="en-US" sz="1700" b="0" i="0" u="none" strike="noStrike" baseline="0" dirty="0" err="1">
                <a:latin typeface="Calibri" panose="020F0502020204030204" pitchFamily="34" charset="0"/>
              </a:rPr>
              <a:t>Skavronskaya</a:t>
            </a:r>
            <a:r>
              <a:rPr lang="tr-TR" sz="1700" dirty="0">
                <a:latin typeface="Calibri" panose="020F0502020204030204" pitchFamily="34" charset="0"/>
              </a:rPr>
              <a:t> et</a:t>
            </a:r>
            <a:r>
              <a:rPr lang="en-US" sz="1700" b="0" i="0" u="none" strike="noStrike" baseline="0" dirty="0">
                <a:latin typeface="Calibri" panose="020F0502020204030204" pitchFamily="34" charset="0"/>
              </a:rPr>
              <a:t> al.</a:t>
            </a:r>
            <a:r>
              <a:rPr lang="tr-TR" sz="1700" b="0" i="0" u="none" strike="noStrike" baseline="0" dirty="0">
                <a:latin typeface="Calibri" panose="020F0502020204030204" pitchFamily="34" charset="0"/>
              </a:rPr>
              <a:t>, </a:t>
            </a:r>
            <a:r>
              <a:rPr lang="en-US" sz="1700" b="0" i="0" u="none" strike="noStrike" baseline="0" dirty="0">
                <a:latin typeface="Calibri" panose="020F0502020204030204" pitchFamily="34" charset="0"/>
              </a:rPr>
              <a:t>2017) </a:t>
            </a:r>
            <a:endParaRPr lang="tr-TR" sz="1700" b="0" i="0" u="none" strike="noStrike" baseline="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tr-TR" sz="14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tr-TR" sz="1400" dirty="0">
              <a:latin typeface="Calibri" panose="020F0502020204030204" pitchFamily="34" charset="0"/>
            </a:endParaRPr>
          </a:p>
          <a:p>
            <a:pPr algn="just"/>
            <a:r>
              <a:rPr lang="en-US" sz="2400" b="1" i="0" u="none" strike="noStrike" baseline="0" dirty="0">
                <a:latin typeface="Calibri" panose="020F0502020204030204" pitchFamily="34" charset="0"/>
              </a:rPr>
              <a:t>Emotion</a:t>
            </a:r>
            <a:r>
              <a:rPr lang="en-US" sz="2400" b="0" i="0" u="none" strike="noStrike" baseline="0" dirty="0">
                <a:latin typeface="Calibri" panose="020F0502020204030204" pitchFamily="34" charset="0"/>
              </a:rPr>
              <a:t> is associated in the (tourism) literature with various</a:t>
            </a:r>
            <a:r>
              <a:rPr lang="tr-TR" sz="24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2400" b="0" i="0" u="none" strike="noStrike" baseline="0" dirty="0">
                <a:latin typeface="Calibri" panose="020F0502020204030204" pitchFamily="34" charset="0"/>
              </a:rPr>
              <a:t>tourist practices: festivals, shopping, leisure parks, heritage,</a:t>
            </a:r>
            <a:r>
              <a:rPr lang="tr-TR" sz="24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tr-TR" sz="2400" b="0" i="0" u="none" strike="noStrike" baseline="0" dirty="0" err="1">
                <a:latin typeface="Calibri" panose="020F0502020204030204" pitchFamily="34" charset="0"/>
              </a:rPr>
              <a:t>and</a:t>
            </a:r>
            <a:r>
              <a:rPr lang="tr-TR" sz="24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2400" b="0" i="0" u="none" strike="noStrike" baseline="0" dirty="0">
                <a:latin typeface="Calibri" panose="020F0502020204030204" pitchFamily="34" charset="0"/>
              </a:rPr>
              <a:t>adventure (</a:t>
            </a:r>
            <a:r>
              <a:rPr lang="en-US" sz="2400" b="0" i="0" u="none" strike="noStrike" baseline="0" dirty="0" err="1">
                <a:latin typeface="Calibri" panose="020F0502020204030204" pitchFamily="34" charset="0"/>
              </a:rPr>
              <a:t>Hosany</a:t>
            </a:r>
            <a:r>
              <a:rPr lang="en-US" sz="24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tr-TR" sz="2400" b="0" i="0" u="none" strike="noStrike" baseline="0" dirty="0">
                <a:latin typeface="Calibri" panose="020F0502020204030204" pitchFamily="34" charset="0"/>
              </a:rPr>
              <a:t>et</a:t>
            </a:r>
            <a:r>
              <a:rPr lang="en-US" sz="2400" b="0" i="0" u="none" strike="noStrike" baseline="0" dirty="0">
                <a:latin typeface="Calibri" panose="020F0502020204030204" pitchFamily="34" charset="0"/>
              </a:rPr>
              <a:t> al., 2020).</a:t>
            </a:r>
            <a:endParaRPr lang="tr-TR" sz="2400" b="0" i="0" u="none" strike="noStrike" baseline="0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tr-TR" sz="2400" b="0" i="0" u="none" strike="noStrike" baseline="0" dirty="0">
              <a:latin typeface="Calibri" panose="020F0502020204030204" pitchFamily="34" charset="0"/>
            </a:endParaRPr>
          </a:p>
          <a:p>
            <a:pPr algn="just"/>
            <a:r>
              <a:rPr lang="en-US" sz="2400" b="0" i="0" u="none" strike="noStrike" baseline="0" dirty="0">
                <a:latin typeface="Calibri" panose="020F0502020204030204" pitchFamily="34" charset="0"/>
              </a:rPr>
              <a:t>Emotion has </a:t>
            </a:r>
            <a:r>
              <a:rPr lang="tr-TR" sz="2400" b="0" i="0" u="none" strike="noStrike" baseline="0" dirty="0">
                <a:latin typeface="Calibri" panose="020F0502020204030204" pitchFamily="34" charset="0"/>
              </a:rPr>
              <a:t>an </a:t>
            </a:r>
            <a:r>
              <a:rPr lang="en-US" sz="2400" b="0" i="0" u="none" strike="noStrike" baseline="0" dirty="0">
                <a:latin typeface="Calibri" panose="020F0502020204030204" pitchFamily="34" charset="0"/>
              </a:rPr>
              <a:t>aesthetic, artistic,</a:t>
            </a:r>
            <a:r>
              <a:rPr lang="tr-TR" sz="24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2400" b="0" i="0" u="none" strike="noStrike" baseline="0" dirty="0">
                <a:latin typeface="Calibri" panose="020F0502020204030204" pitchFamily="34" charset="0"/>
              </a:rPr>
              <a:t>literary, musical, spiritual, or cultural origin.</a:t>
            </a:r>
            <a:endParaRPr lang="tr-TR" sz="2400" b="0" i="0" u="none" strike="noStrike" baseline="0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tr-TR" sz="2400" b="0" i="0" u="none" strike="noStrike" baseline="0" dirty="0">
              <a:latin typeface="Calibri" panose="020F0502020204030204" pitchFamily="34" charset="0"/>
            </a:endParaRPr>
          </a:p>
          <a:p>
            <a:pPr algn="just"/>
            <a:r>
              <a:rPr lang="en-US" sz="2400" b="0" i="0" u="none" strike="noStrike" baseline="0" dirty="0">
                <a:latin typeface="Calibri" panose="020F0502020204030204" pitchFamily="34" charset="0"/>
              </a:rPr>
              <a:t>Emotions shape tourism experiences (Kim &amp; </a:t>
            </a:r>
            <a:r>
              <a:rPr lang="en-US" sz="2400" b="0" i="0" u="none" strike="noStrike" baseline="0" dirty="0" err="1">
                <a:latin typeface="Calibri" panose="020F0502020204030204" pitchFamily="34" charset="0"/>
              </a:rPr>
              <a:t>Fesenmeier</a:t>
            </a:r>
            <a:r>
              <a:rPr lang="en-US" sz="2400" b="0" i="0" u="none" strike="noStrike" baseline="0" dirty="0">
                <a:latin typeface="Calibri" panose="020F0502020204030204" pitchFamily="34" charset="0"/>
              </a:rPr>
              <a:t>,</a:t>
            </a:r>
            <a:r>
              <a:rPr lang="tr-TR" sz="2400" b="0" i="0" u="none" strike="noStrike" baseline="0" dirty="0">
                <a:latin typeface="Calibri" panose="020F0502020204030204" pitchFamily="34" charset="0"/>
              </a:rPr>
              <a:t> 2015; </a:t>
            </a:r>
            <a:r>
              <a:rPr lang="tr-TR" sz="2400" b="0" i="0" u="none" strike="noStrike" baseline="0" dirty="0" err="1">
                <a:latin typeface="Calibri" panose="020F0502020204030204" pitchFamily="34" charset="0"/>
              </a:rPr>
              <a:t>Volo</a:t>
            </a:r>
            <a:r>
              <a:rPr lang="tr-TR" sz="2400" b="0" i="0" u="none" strike="noStrike" baseline="0" dirty="0">
                <a:latin typeface="Calibri" panose="020F0502020204030204" pitchFamily="34" charset="0"/>
              </a:rPr>
              <a:t>, 2016).</a:t>
            </a:r>
          </a:p>
          <a:p>
            <a:pPr algn="just"/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NewRomanPSMT"/>
            </a:endParaRPr>
          </a:p>
          <a:p>
            <a:pPr algn="just"/>
            <a:r>
              <a:rPr lang="tr-TR" sz="2400" dirty="0" err="1">
                <a:latin typeface="Calibri" panose="020F0502020204030204" pitchFamily="34" charset="0"/>
              </a:rPr>
              <a:t>We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consider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that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b="1" dirty="0" err="1">
                <a:latin typeface="Calibri" panose="020F0502020204030204" pitchFamily="34" charset="0"/>
              </a:rPr>
              <a:t>emotion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gives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the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b="1" dirty="0" err="1">
                <a:latin typeface="Calibri" panose="020F0502020204030204" pitchFamily="34" charset="0"/>
              </a:rPr>
              <a:t>experience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its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memorable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character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and</a:t>
            </a:r>
            <a:r>
              <a:rPr lang="tr-TR" sz="2400" dirty="0">
                <a:latin typeface="Calibri" panose="020F0502020204030204" pitchFamily="34" charset="0"/>
              </a:rPr>
              <a:t>, as </a:t>
            </a:r>
            <a:r>
              <a:rPr lang="tr-TR" sz="2400" dirty="0" err="1">
                <a:latin typeface="Calibri" panose="020F0502020204030204" pitchFamily="34" charset="0"/>
              </a:rPr>
              <a:t>such</a:t>
            </a:r>
            <a:r>
              <a:rPr lang="tr-TR" sz="2400" dirty="0">
                <a:latin typeface="Calibri" panose="020F0502020204030204" pitchFamily="34" charset="0"/>
              </a:rPr>
              <a:t>, is at </a:t>
            </a:r>
            <a:r>
              <a:rPr lang="tr-TR" sz="2400" dirty="0" err="1">
                <a:latin typeface="Calibri" panose="020F0502020204030204" pitchFamily="34" charset="0"/>
              </a:rPr>
              <a:t>the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b="1" dirty="0" err="1">
                <a:latin typeface="Calibri" panose="020F0502020204030204" pitchFamily="34" charset="0"/>
              </a:rPr>
              <a:t>heart</a:t>
            </a:r>
            <a:r>
              <a:rPr lang="tr-TR" sz="2400" dirty="0">
                <a:latin typeface="Calibri" panose="020F0502020204030204" pitchFamily="34" charset="0"/>
              </a:rPr>
              <a:t> of </a:t>
            </a:r>
            <a:r>
              <a:rPr lang="tr-TR" sz="2400" dirty="0" err="1">
                <a:latin typeface="Calibri" panose="020F0502020204030204" pitchFamily="34" charset="0"/>
              </a:rPr>
              <a:t>the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new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tourism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experience</a:t>
            </a:r>
            <a:r>
              <a:rPr lang="tr-TR" sz="2400" dirty="0">
                <a:latin typeface="Calibri" panose="020F0502020204030204" pitchFamily="34" charset="0"/>
              </a:rPr>
              <a:t>.</a:t>
            </a:r>
          </a:p>
          <a:p>
            <a:pPr algn="just"/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NewRomanPSMT"/>
            </a:endParaRPr>
          </a:p>
          <a:p>
            <a:pPr algn="just"/>
            <a:r>
              <a:rPr lang="tr-TR" sz="2400" dirty="0" err="1">
                <a:latin typeface="Calibri" panose="020F0502020204030204" pitchFamily="34" charset="0"/>
              </a:rPr>
              <a:t>Emotions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contribute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to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creating</a:t>
            </a:r>
            <a:r>
              <a:rPr lang="tr-TR" sz="2400" dirty="0">
                <a:latin typeface="Calibri" panose="020F0502020204030204" pitchFamily="34" charset="0"/>
              </a:rPr>
              <a:t> a </a:t>
            </a:r>
            <a:r>
              <a:rPr lang="tr-TR" sz="2400" dirty="0" err="1">
                <a:latin typeface="Calibri" panose="020F0502020204030204" pitchFamily="34" charset="0"/>
              </a:rPr>
              <a:t>lasting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memory</a:t>
            </a:r>
            <a:r>
              <a:rPr lang="tr-TR" sz="2400" dirty="0">
                <a:latin typeface="Calibri" panose="020F0502020204030204" pitchFamily="34" charset="0"/>
              </a:rPr>
              <a:t>, </a:t>
            </a:r>
            <a:r>
              <a:rPr lang="tr-TR" sz="2400" dirty="0" err="1">
                <a:latin typeface="Calibri" panose="020F0502020204030204" pitchFamily="34" charset="0"/>
              </a:rPr>
              <a:t>thus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influencing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future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behaviour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and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travel</a:t>
            </a:r>
            <a:r>
              <a:rPr lang="tr-TR" sz="2400" dirty="0">
                <a:latin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</a:rPr>
              <a:t>choices</a:t>
            </a:r>
            <a:r>
              <a:rPr lang="tr-TR" sz="2400" dirty="0">
                <a:latin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 </a:t>
            </a:r>
            <a:endParaRPr lang="tr-TR" sz="2400" dirty="0">
              <a:latin typeface="Calibri" panose="020F0502020204030204" pitchFamily="34" charset="0"/>
            </a:endParaRPr>
          </a:p>
          <a:p>
            <a:pPr algn="just"/>
            <a:endParaRPr lang="tr-TR" sz="2400" dirty="0">
              <a:latin typeface="Calibri" panose="020F0502020204030204" pitchFamily="34" charset="0"/>
            </a:endParaRPr>
          </a:p>
          <a:p>
            <a:pPr algn="just"/>
            <a:endParaRPr lang="tr-TR" sz="24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tr-TR" sz="19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tr-TR" sz="1400" dirty="0"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tr-TR" sz="1400" dirty="0">
              <a:latin typeface="Calibri" panose="020F050202020403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7387519-4C87-B74E-E006-EA9C020E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116632"/>
            <a:ext cx="1872208" cy="1771911"/>
          </a:xfrm>
          <a:prstGeom prst="rect">
            <a:avLst/>
          </a:prstGeom>
        </p:spPr>
      </p:pic>
      <p:sp>
        <p:nvSpPr>
          <p:cNvPr id="8" name="Slayt Numarası Yer Tutucusu 7">
            <a:extLst>
              <a:ext uri="{FF2B5EF4-FFF2-40B4-BE49-F238E27FC236}">
                <a16:creationId xmlns:a16="http://schemas.microsoft.com/office/drawing/2014/main" id="{EE72898A-6800-DCFB-C36C-98FC1BB9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26914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B83409-446A-6B17-EFAF-46453BFF6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0C988E3-7E7E-6316-DE60-16C0CF787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DEE6C768-C511-0FF6-8290-3453A803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92791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8A2A26-FE96-493F-AA49-E6C105A0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245FDA7-9CAD-4694-8711-67C88D5C6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55" t="18495" r="16224" b="16872"/>
          <a:stretch/>
        </p:blipFill>
        <p:spPr>
          <a:xfrm>
            <a:off x="1547664" y="188640"/>
            <a:ext cx="6480720" cy="6381493"/>
          </a:xfrm>
          <a:prstGeom prst="rect">
            <a:avLst/>
          </a:prstGeom>
        </p:spPr>
      </p:pic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9137E18-3553-C8D9-53E2-3115C592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00538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663F14-1361-A8BB-69F4-23B08ED0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b="1" dirty="0">
                <a:solidFill>
                  <a:srgbClr val="0070C0"/>
                </a:solidFill>
              </a:rPr>
            </a:br>
            <a:r>
              <a:rPr lang="tr-TR" b="1" dirty="0" err="1">
                <a:solidFill>
                  <a:srgbClr val="0070C0"/>
                </a:solidFill>
              </a:rPr>
              <a:t>Thank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you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for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r>
              <a:rPr lang="tr-TR" b="1" dirty="0" err="1">
                <a:solidFill>
                  <a:srgbClr val="0070C0"/>
                </a:solidFill>
              </a:rPr>
              <a:t>listening</a:t>
            </a:r>
            <a:r>
              <a:rPr lang="tr-TR" b="1" dirty="0">
                <a:solidFill>
                  <a:srgbClr val="0070C0"/>
                </a:solidFill>
              </a:rPr>
              <a:t> &amp; </a:t>
            </a:r>
            <a:r>
              <a:rPr lang="tr-TR" b="1" dirty="0" err="1">
                <a:solidFill>
                  <a:srgbClr val="0070C0"/>
                </a:solidFill>
              </a:rPr>
              <a:t>patience</a:t>
            </a:r>
            <a:r>
              <a:rPr lang="tr-TR" b="1" dirty="0">
                <a:solidFill>
                  <a:srgbClr val="0070C0"/>
                </a:solidFill>
              </a:rPr>
              <a:t>…</a:t>
            </a:r>
            <a:br>
              <a:rPr lang="tr-TR" b="1" dirty="0">
                <a:solidFill>
                  <a:srgbClr val="0070C0"/>
                </a:solidFill>
              </a:rPr>
            </a:br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5C0AC2D-1282-0C21-D83B-EBEA4E3D9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4876312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tr-TR" sz="2800" dirty="0" err="1"/>
              <a:t>Please</a:t>
            </a:r>
            <a:r>
              <a:rPr lang="tr-TR" sz="2800" dirty="0"/>
              <a:t> do not </a:t>
            </a:r>
            <a:r>
              <a:rPr lang="tr-TR" sz="2800" dirty="0" err="1"/>
              <a:t>hesitate</a:t>
            </a:r>
            <a:r>
              <a:rPr lang="tr-TR" sz="2800" dirty="0"/>
              <a:t> </a:t>
            </a:r>
            <a:r>
              <a:rPr lang="tr-TR" sz="2800" dirty="0" err="1"/>
              <a:t>to</a:t>
            </a:r>
            <a:r>
              <a:rPr lang="tr-TR" sz="2800" dirty="0"/>
              <a:t> </a:t>
            </a:r>
            <a:r>
              <a:rPr lang="tr-TR" sz="2800" dirty="0" err="1"/>
              <a:t>communicate</a:t>
            </a:r>
            <a:r>
              <a:rPr lang="tr-TR" sz="2800" dirty="0"/>
              <a:t> </a:t>
            </a:r>
            <a:r>
              <a:rPr lang="tr-TR" sz="2800" dirty="0" err="1"/>
              <a:t>with</a:t>
            </a:r>
            <a:r>
              <a:rPr lang="tr-TR" sz="2800" dirty="0"/>
              <a:t> me </a:t>
            </a:r>
            <a:r>
              <a:rPr lang="tr-TR" sz="2800" dirty="0" err="1"/>
              <a:t>directly</a:t>
            </a:r>
            <a:r>
              <a:rPr lang="tr-TR" sz="2800" dirty="0"/>
              <a:t> </a:t>
            </a:r>
            <a:r>
              <a:rPr lang="tr-TR" sz="2800" dirty="0" err="1"/>
              <a:t>for</a:t>
            </a:r>
            <a:r>
              <a:rPr lang="tr-TR" sz="2800" dirty="0"/>
              <a:t> </a:t>
            </a:r>
            <a:r>
              <a:rPr lang="tr-TR" sz="2800" dirty="0" err="1"/>
              <a:t>any</a:t>
            </a:r>
            <a:r>
              <a:rPr lang="tr-TR" sz="2800" dirty="0"/>
              <a:t> </a:t>
            </a:r>
            <a:r>
              <a:rPr lang="tr-TR" sz="2800" dirty="0" err="1"/>
              <a:t>question</a:t>
            </a:r>
            <a:r>
              <a:rPr lang="tr-TR" sz="2800" dirty="0"/>
              <a:t>, </a:t>
            </a:r>
            <a:r>
              <a:rPr lang="tr-TR" sz="2800" dirty="0" err="1"/>
              <a:t>ideas</a:t>
            </a:r>
            <a:r>
              <a:rPr lang="tr-TR" sz="2800" dirty="0"/>
              <a:t> </a:t>
            </a:r>
            <a:r>
              <a:rPr lang="tr-TR" sz="2800" dirty="0" err="1"/>
              <a:t>or</a:t>
            </a:r>
            <a:r>
              <a:rPr lang="tr-TR" sz="2800" dirty="0"/>
              <a:t> </a:t>
            </a:r>
            <a:r>
              <a:rPr lang="tr-TR" sz="2800" dirty="0" err="1"/>
              <a:t>potential</a:t>
            </a:r>
            <a:r>
              <a:rPr lang="tr-TR" sz="2800" dirty="0"/>
              <a:t> </a:t>
            </a:r>
            <a:r>
              <a:rPr lang="tr-TR" sz="2800" dirty="0" err="1"/>
              <a:t>collaboration</a:t>
            </a:r>
            <a:r>
              <a:rPr lang="tr-TR" sz="2800" dirty="0"/>
              <a:t>.</a:t>
            </a:r>
          </a:p>
          <a:p>
            <a:pPr marL="0" indent="0" algn="ctr">
              <a:buNone/>
            </a:pPr>
            <a:endParaRPr lang="tr-TR" sz="2800" dirty="0"/>
          </a:p>
          <a:p>
            <a:pPr marL="0" indent="0" algn="ctr">
              <a:buNone/>
            </a:pPr>
            <a:r>
              <a:rPr lang="tr-TR" sz="2800" dirty="0" err="1"/>
              <a:t>Assoc.Prof.Dr.Emir</a:t>
            </a:r>
            <a:r>
              <a:rPr lang="tr-TR" sz="2800" dirty="0"/>
              <a:t> </a:t>
            </a:r>
            <a:r>
              <a:rPr lang="tr-TR" sz="2800" dirty="0" err="1"/>
              <a:t>Ozeren</a:t>
            </a:r>
            <a:endParaRPr lang="tr-TR" sz="2800" dirty="0"/>
          </a:p>
          <a:p>
            <a:pPr marL="0" indent="0" algn="ctr">
              <a:buNone/>
            </a:pPr>
            <a:r>
              <a:rPr lang="tr-TR" sz="2800" dirty="0" err="1"/>
              <a:t>Coordinator</a:t>
            </a:r>
            <a:endParaRPr lang="tr-TR" sz="2800" dirty="0"/>
          </a:p>
          <a:p>
            <a:pPr marL="0" indent="0" algn="ctr">
              <a:buNone/>
            </a:pPr>
            <a:r>
              <a:rPr lang="tr-TR" sz="2800" dirty="0" err="1"/>
              <a:t>SmartDEMA</a:t>
            </a:r>
            <a:r>
              <a:rPr lang="tr-TR" sz="2800" dirty="0"/>
              <a:t> </a:t>
            </a:r>
            <a:r>
              <a:rPr lang="tr-TR" sz="2800" dirty="0" err="1"/>
              <a:t>Eramus</a:t>
            </a:r>
            <a:r>
              <a:rPr lang="tr-TR" sz="2800" dirty="0"/>
              <a:t>+ KA2 Project</a:t>
            </a:r>
          </a:p>
          <a:p>
            <a:pPr marL="0" indent="0" algn="ctr">
              <a:buNone/>
            </a:pPr>
            <a:endParaRPr lang="tr-TR" sz="2800" dirty="0"/>
          </a:p>
          <a:p>
            <a:pPr marL="0" indent="0" algn="ctr">
              <a:buNone/>
            </a:pPr>
            <a:r>
              <a:rPr lang="tr-TR" sz="2800" dirty="0">
                <a:hlinkClick r:id="rId2"/>
              </a:rPr>
              <a:t>emirozeren@yahoo.com</a:t>
            </a:r>
            <a:r>
              <a:rPr lang="tr-TR" sz="2800" dirty="0"/>
              <a:t> </a:t>
            </a:r>
          </a:p>
          <a:p>
            <a:pPr marL="0" indent="0" algn="ctr">
              <a:buNone/>
            </a:pPr>
            <a:r>
              <a:rPr lang="tr-TR" sz="2800" dirty="0">
                <a:hlinkClick r:id="rId3"/>
              </a:rPr>
              <a:t>emir.ozeren@deu.edu.tr</a:t>
            </a:r>
            <a:r>
              <a:rPr lang="tr-TR" sz="2800" dirty="0"/>
              <a:t> </a:t>
            </a:r>
          </a:p>
        </p:txBody>
      </p:sp>
      <p:pic>
        <p:nvPicPr>
          <p:cNvPr id="4" name="İçerik Yer Tutucusu 4">
            <a:extLst>
              <a:ext uri="{FF2B5EF4-FFF2-40B4-BE49-F238E27FC236}">
                <a16:creationId xmlns:a16="http://schemas.microsoft.com/office/drawing/2014/main" id="{F9732602-4599-DC45-DB90-C14FE3C39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2" t="42875" r="34117" b="32024"/>
          <a:stretch/>
        </p:blipFill>
        <p:spPr bwMode="auto">
          <a:xfrm>
            <a:off x="5436096" y="1988840"/>
            <a:ext cx="2657881" cy="354384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7845EEE-96A1-A211-511E-FE4EFA73DFE5}"/>
              </a:ext>
            </a:extLst>
          </p:cNvPr>
          <p:cNvSpPr txBox="1"/>
          <p:nvPr/>
        </p:nvSpPr>
        <p:spPr>
          <a:xfrm>
            <a:off x="7834291" y="1970568"/>
            <a:ext cx="259686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BE61ABF-E27E-EA68-6703-C1D407DF0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2607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534870-4E74-2F17-3633-D50D54B4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 err="1">
                <a:solidFill>
                  <a:srgbClr val="0070C0"/>
                </a:solidFill>
              </a:rPr>
              <a:t>What</a:t>
            </a:r>
            <a:r>
              <a:rPr lang="tr-TR" sz="4000" b="1" dirty="0">
                <a:solidFill>
                  <a:srgbClr val="0070C0"/>
                </a:solidFill>
              </a:rPr>
              <a:t> is </a:t>
            </a:r>
            <a:r>
              <a:rPr lang="tr-TR" sz="4000" b="1" dirty="0" err="1">
                <a:solidFill>
                  <a:srgbClr val="0070C0"/>
                </a:solidFill>
              </a:rPr>
              <a:t>emotion</a:t>
            </a:r>
            <a:r>
              <a:rPr lang="tr-TR" sz="40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9665F71-0E8B-894C-BF9A-43F1E4A77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From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an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etymological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perspective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emotion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derives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from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the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Latin </a:t>
            </a:r>
            <a:r>
              <a:rPr lang="tr-TR" sz="1800" i="1" dirty="0" err="1">
                <a:effectLst/>
                <a:latin typeface="+mj-lt"/>
                <a:ea typeface="Calibri" panose="020F0502020204030204" pitchFamily="34" charset="0"/>
                <a:cs typeface="TimesNewRomanPS-ItalicMT"/>
              </a:rPr>
              <a:t>motio</a:t>
            </a:r>
            <a:r>
              <a:rPr lang="tr-TR" sz="1800" i="1" dirty="0">
                <a:effectLst/>
                <a:latin typeface="+mj-lt"/>
                <a:ea typeface="Calibri" panose="020F0502020204030204" pitchFamily="34" charset="0"/>
                <a:cs typeface="TimesNewRomanPS-ItalicMT"/>
              </a:rPr>
              <a:t> 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'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to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move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'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and</a:t>
            </a:r>
            <a:r>
              <a:rPr lang="tr-T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'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to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emote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.’</a:t>
            </a:r>
            <a:endParaRPr lang="tr-TR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motto of </a:t>
            </a:r>
            <a:r>
              <a:rPr lang="tr-T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tr-T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Project: ‘</a:t>
            </a:r>
            <a:r>
              <a:rPr lang="tr-T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Stories</a:t>
            </a:r>
            <a:r>
              <a:rPr lang="tr-T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tr-T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move</a:t>
            </a:r>
            <a:r>
              <a:rPr lang="tr-T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tr-TR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b="1" dirty="0" err="1">
                <a:latin typeface="+mj-lt"/>
              </a:rPr>
              <a:t>Emotion</a:t>
            </a:r>
            <a:r>
              <a:rPr lang="tr-TR" sz="1800" b="1" dirty="0">
                <a:latin typeface="+mj-lt"/>
              </a:rPr>
              <a:t>: </a:t>
            </a:r>
            <a:r>
              <a:rPr lang="tr-TR" sz="1800" dirty="0">
                <a:latin typeface="+mj-lt"/>
              </a:rPr>
              <a:t>is a </a:t>
            </a:r>
            <a:r>
              <a:rPr lang="tr-TR" sz="1800" dirty="0" err="1">
                <a:latin typeface="+mj-lt"/>
              </a:rPr>
              <a:t>complex</a:t>
            </a:r>
            <a:r>
              <a:rPr lang="tr-TR" sz="1800" dirty="0">
                <a:latin typeface="+mj-lt"/>
              </a:rPr>
              <a:t> </a:t>
            </a:r>
            <a:r>
              <a:rPr lang="tr-TR" sz="1800" dirty="0" err="1">
                <a:latin typeface="+mj-lt"/>
              </a:rPr>
              <a:t>reaction</a:t>
            </a:r>
            <a:r>
              <a:rPr lang="tr-TR" sz="1800" dirty="0">
                <a:latin typeface="+mj-lt"/>
              </a:rPr>
              <a:t> of </a:t>
            </a:r>
            <a:r>
              <a:rPr lang="tr-TR" sz="1800" dirty="0" err="1">
                <a:latin typeface="+mj-lt"/>
              </a:rPr>
              <a:t>the</a:t>
            </a:r>
            <a:r>
              <a:rPr lang="tr-TR" sz="1800" dirty="0">
                <a:latin typeface="+mj-lt"/>
              </a:rPr>
              <a:t> </a:t>
            </a:r>
            <a:r>
              <a:rPr lang="tr-TR" sz="1800" dirty="0" err="1">
                <a:latin typeface="+mj-lt"/>
              </a:rPr>
              <a:t>individual</a:t>
            </a:r>
            <a:r>
              <a:rPr lang="tr-TR" sz="1800" dirty="0">
                <a:latin typeface="+mj-lt"/>
              </a:rPr>
              <a:t> </a:t>
            </a:r>
            <a:r>
              <a:rPr lang="tr-TR" sz="1800" dirty="0" err="1">
                <a:latin typeface="+mj-lt"/>
              </a:rPr>
              <a:t>to</a:t>
            </a:r>
            <a:r>
              <a:rPr lang="tr-TR" sz="1800" dirty="0">
                <a:latin typeface="+mj-lt"/>
              </a:rPr>
              <a:t> a </a:t>
            </a:r>
            <a:r>
              <a:rPr lang="tr-TR" sz="1800" dirty="0" err="1">
                <a:latin typeface="+mj-lt"/>
              </a:rPr>
              <a:t>state</a:t>
            </a:r>
            <a:r>
              <a:rPr lang="tr-TR" sz="1800" dirty="0">
                <a:latin typeface="+mj-lt"/>
              </a:rPr>
              <a:t> of </a:t>
            </a:r>
            <a:r>
              <a:rPr lang="tr-TR" sz="1800" dirty="0" err="1">
                <a:latin typeface="+mj-lt"/>
              </a:rPr>
              <a:t>the</a:t>
            </a:r>
            <a:r>
              <a:rPr lang="tr-TR" sz="1800" dirty="0">
                <a:latin typeface="+mj-lt"/>
              </a:rPr>
              <a:t> </a:t>
            </a:r>
            <a:r>
              <a:rPr lang="tr-TR" sz="1800" dirty="0" err="1">
                <a:latin typeface="+mj-lt"/>
              </a:rPr>
              <a:t>environment</a:t>
            </a:r>
            <a:r>
              <a:rPr lang="tr-TR" sz="1800" dirty="0">
                <a:latin typeface="+mj-lt"/>
              </a:rPr>
              <a:t> </a:t>
            </a:r>
            <a:r>
              <a:rPr lang="tr-TR" sz="1800" dirty="0" err="1">
                <a:latin typeface="+mj-lt"/>
              </a:rPr>
              <a:t>or</a:t>
            </a:r>
            <a:r>
              <a:rPr lang="tr-TR" sz="1800" dirty="0">
                <a:latin typeface="+mj-lt"/>
              </a:rPr>
              <a:t> an </a:t>
            </a:r>
            <a:r>
              <a:rPr lang="tr-TR" sz="1800" dirty="0" err="1">
                <a:latin typeface="+mj-lt"/>
              </a:rPr>
              <a:t>event</a:t>
            </a:r>
            <a:r>
              <a:rPr lang="tr-TR" sz="1800" dirty="0">
                <a:latin typeface="+mj-lt"/>
              </a:rPr>
              <a:t> (</a:t>
            </a:r>
            <a:r>
              <a:rPr lang="tr-TR" sz="1800" dirty="0" err="1">
                <a:latin typeface="+mj-lt"/>
              </a:rPr>
              <a:t>Gauducheau</a:t>
            </a:r>
            <a:r>
              <a:rPr lang="tr-TR" sz="1800" dirty="0">
                <a:latin typeface="+mj-lt"/>
              </a:rPr>
              <a:t> 2008, p. 390).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An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emotion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is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experienced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felt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and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generates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sensations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and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+mj-lt"/>
                <a:ea typeface="Calibri" panose="020F0502020204030204" pitchFamily="34" charset="0"/>
                <a:cs typeface="TimesNewRomanPSMT"/>
              </a:rPr>
              <a:t>feelings</a:t>
            </a:r>
            <a:r>
              <a:rPr lang="tr-TR" sz="1800" dirty="0">
                <a:effectLst/>
                <a:latin typeface="+mj-lt"/>
                <a:ea typeface="Calibri" panose="020F0502020204030204" pitchFamily="34" charset="0"/>
                <a:cs typeface="TimesNewRomanPSMT"/>
              </a:rPr>
              <a:t>.  </a:t>
            </a:r>
            <a:endParaRPr lang="tr-TR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2421D0B-6251-01C7-34A4-D98E22A2D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744" y="2780928"/>
            <a:ext cx="1985392" cy="1609040"/>
          </a:xfrm>
          <a:prstGeom prst="rect">
            <a:avLst/>
          </a:prstGeom>
        </p:spPr>
      </p:pic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25C9788-3D48-2388-10A5-C4586490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0687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214948-1C80-81F8-A3DD-2DD6CF1A6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0070C0"/>
                </a:solidFill>
              </a:rPr>
              <a:t>Emotions</a:t>
            </a:r>
            <a:r>
              <a:rPr lang="tr-TR" sz="3600" b="1" dirty="0">
                <a:solidFill>
                  <a:srgbClr val="0070C0"/>
                </a:solidFill>
              </a:rPr>
              <a:t> </a:t>
            </a:r>
            <a:r>
              <a:rPr lang="tr-TR" sz="3600" b="1" dirty="0" err="1">
                <a:solidFill>
                  <a:srgbClr val="0070C0"/>
                </a:solidFill>
              </a:rPr>
              <a:t>through</a:t>
            </a:r>
            <a:r>
              <a:rPr lang="tr-TR" sz="3600" b="1" dirty="0">
                <a:solidFill>
                  <a:srgbClr val="0070C0"/>
                </a:solidFill>
              </a:rPr>
              <a:t> </a:t>
            </a:r>
            <a:r>
              <a:rPr lang="tr-TR" sz="3600" b="1" dirty="0" err="1">
                <a:solidFill>
                  <a:srgbClr val="0070C0"/>
                </a:solidFill>
              </a:rPr>
              <a:t>stories</a:t>
            </a:r>
            <a:r>
              <a:rPr lang="tr-TR" sz="3600" b="1" dirty="0">
                <a:solidFill>
                  <a:srgbClr val="0070C0"/>
                </a:solidFill>
              </a:rPr>
              <a:t>/</a:t>
            </a:r>
            <a:r>
              <a:rPr lang="tr-TR" sz="3600" b="1" dirty="0" err="1">
                <a:solidFill>
                  <a:srgbClr val="0070C0"/>
                </a:solidFill>
              </a:rPr>
              <a:t>storytelling</a:t>
            </a:r>
            <a:endParaRPr lang="tr-TR" sz="3600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0FE947F-BBA4-D6D0-4591-40B01388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Emotions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are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shared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with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others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through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storytelling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becoming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powerful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motivators</a:t>
            </a:r>
            <a:r>
              <a:rPr lang="tr-T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of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future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behaviour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for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self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and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tr-TR" sz="18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others</a:t>
            </a:r>
            <a:r>
              <a:rPr lang="tr-TR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93ADC5C-41FA-63DF-6908-65473B137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26375" b="58400"/>
          <a:stretch/>
        </p:blipFill>
        <p:spPr>
          <a:xfrm rot="20258196">
            <a:off x="1171657" y="2719630"/>
            <a:ext cx="1583879" cy="316775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6F494F2-7E81-A88B-E027-5034F671F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8" t="19201" r="67325" b="55600"/>
          <a:stretch/>
        </p:blipFill>
        <p:spPr>
          <a:xfrm rot="1472230">
            <a:off x="6647846" y="2768051"/>
            <a:ext cx="1729770" cy="345954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C6912AE-7A4E-E46D-CA7E-687B0C7325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35" t="48442" r="22715" b="30559"/>
          <a:stretch/>
        </p:blipFill>
        <p:spPr>
          <a:xfrm>
            <a:off x="3779912" y="3212976"/>
            <a:ext cx="1944223" cy="1707506"/>
          </a:xfrm>
          <a:prstGeom prst="rect">
            <a:avLst/>
          </a:prstGeom>
          <a:noFill/>
          <a:ln cmpd="sng">
            <a:solidFill>
              <a:srgbClr val="FF0000"/>
            </a:solidFill>
          </a:ln>
        </p:spPr>
      </p:pic>
      <p:sp>
        <p:nvSpPr>
          <p:cNvPr id="10" name="Slayt Numarası Yer Tutucusu 9">
            <a:extLst>
              <a:ext uri="{FF2B5EF4-FFF2-40B4-BE49-F238E27FC236}">
                <a16:creationId xmlns:a16="http://schemas.microsoft.com/office/drawing/2014/main" id="{D1A6A36E-CF1D-DF20-3E89-5025E135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5877866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3842</TotalTime>
  <Words>1421</Words>
  <Application>Microsoft Office PowerPoint</Application>
  <PresentationFormat>Ekran Gösterisi (4:3)</PresentationFormat>
  <Paragraphs>223</Paragraphs>
  <Slides>72</Slides>
  <Notes>1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72</vt:i4>
      </vt:variant>
    </vt:vector>
  </HeadingPairs>
  <TitlesOfParts>
    <vt:vector size="82" baseType="lpstr">
      <vt:lpstr>Arial</vt:lpstr>
      <vt:lpstr>Calibri</vt:lpstr>
      <vt:lpstr>Calibri-Bold</vt:lpstr>
      <vt:lpstr>Calibri-Light</vt:lpstr>
      <vt:lpstr>Garamond</vt:lpstr>
      <vt:lpstr>Times New Roman</vt:lpstr>
      <vt:lpstr>TimesNewRomanPS-BoldMT</vt:lpstr>
      <vt:lpstr>TimesNewRomanPSMT</vt:lpstr>
      <vt:lpstr>Ofis Teması</vt:lpstr>
      <vt:lpstr>Acrobat Document</vt:lpstr>
      <vt:lpstr>PowerPoint Sunusu</vt:lpstr>
      <vt:lpstr>The EU Erasmus+ Project: SMARTDEMA (Smart Destination Management) KA203 - Strategic Partnerships for higher education</vt:lpstr>
      <vt:lpstr>PowerPoint Sunusu</vt:lpstr>
      <vt:lpstr>Why emotions are so critical?</vt:lpstr>
      <vt:lpstr>PowerPoint Sunusu</vt:lpstr>
      <vt:lpstr>Revisit our (research) question!  Why emotions?</vt:lpstr>
      <vt:lpstr> Emotions and Tourism  </vt:lpstr>
      <vt:lpstr>What is emotion?</vt:lpstr>
      <vt:lpstr>Emotions through stories/storytelling</vt:lpstr>
      <vt:lpstr>Place Attachment</vt:lpstr>
      <vt:lpstr>How to Capture and communicate emotion??? Observing emotion with emoticons</vt:lpstr>
      <vt:lpstr>Emoticons in the service sector</vt:lpstr>
      <vt:lpstr>Capturing the emotion of visitors via emoticons</vt:lpstr>
      <vt:lpstr>The place of emotions in the tourism experience managed by destinations</vt:lpstr>
      <vt:lpstr>PowerPoint Sunusu</vt:lpstr>
      <vt:lpstr>What can we do with this data? </vt:lpstr>
      <vt:lpstr>PowerPoint Sunusu</vt:lpstr>
      <vt:lpstr>PowerPoint Sunusu</vt:lpstr>
      <vt:lpstr>PowerPoint Sunusu</vt:lpstr>
      <vt:lpstr>PowerPoint Sunusu</vt:lpstr>
      <vt:lpstr>Register first!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STORIES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Stories from Ljubljana</vt:lpstr>
      <vt:lpstr>PowerPoint Sunusu</vt:lpstr>
      <vt:lpstr>Not every stories are pleasant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How to create your own route</vt:lpstr>
      <vt:lpstr>PowerPoint Sunusu</vt:lpstr>
      <vt:lpstr>PowerPoint Sunusu</vt:lpstr>
      <vt:lpstr>PowerPoint Sunusu</vt:lpstr>
      <vt:lpstr>PowerPoint Sunusu</vt:lpstr>
      <vt:lpstr>PowerPoint Sunusu</vt:lpstr>
      <vt:lpstr> Second-hand Booksellers’ Nostalgia Route (nostalgia route to old books)  </vt:lpstr>
      <vt:lpstr>VEGAN ROUTE WITH FERRY  </vt:lpstr>
      <vt:lpstr>PowerPoint Sunusu</vt:lpstr>
      <vt:lpstr>PowerPoint Sunusu</vt:lpstr>
      <vt:lpstr>PowerPoint Sunusu</vt:lpstr>
      <vt:lpstr>PowerPoint Sunusu</vt:lpstr>
      <vt:lpstr> Thank you for listening &amp; patience…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lenovo</dc:creator>
  <cp:lastModifiedBy>Emir Özeren</cp:lastModifiedBy>
  <cp:revision>47</cp:revision>
  <dcterms:created xsi:type="dcterms:W3CDTF">2022-01-24T18:46:37Z</dcterms:created>
  <dcterms:modified xsi:type="dcterms:W3CDTF">2022-09-19T06:46:39Z</dcterms:modified>
</cp:coreProperties>
</file>