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9" r:id="rId3"/>
    <p:sldId id="290" r:id="rId4"/>
    <p:sldId id="257" r:id="rId5"/>
    <p:sldId id="277" r:id="rId6"/>
    <p:sldId id="278" r:id="rId7"/>
    <p:sldId id="279" r:id="rId8"/>
    <p:sldId id="280" r:id="rId9"/>
    <p:sldId id="287" r:id="rId10"/>
    <p:sldId id="281" r:id="rId11"/>
    <p:sldId id="291" r:id="rId12"/>
    <p:sldId id="283" r:id="rId13"/>
    <p:sldId id="289" r:id="rId14"/>
    <p:sldId id="285" r:id="rId15"/>
    <p:sldId id="263" r:id="rId16"/>
    <p:sldId id="265" r:id="rId17"/>
    <p:sldId id="267" r:id="rId18"/>
    <p:sldId id="259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12670"/>
    <p:restoredTop sz="94785"/>
  </p:normalViewPr>
  <p:slideViewPr>
    <p:cSldViewPr snapToGrid="0" snapToObjects="1">
      <p:cViewPr varScale="1">
        <p:scale>
          <a:sx n="64" d="100"/>
          <a:sy n="64" d="100"/>
        </p:scale>
        <p:origin x="200" y="1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FD48F84-3B59-C341-B7EB-EEB03D890C33}" type="datetimeFigureOut">
              <a:rPr lang="tr-TR" smtClean="0"/>
              <a:t>17.09.2022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7FB5394-F898-B644-BB78-86994D6B0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60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8F84-3B59-C341-B7EB-EEB03D890C33}" type="datetimeFigureOut">
              <a:rPr lang="tr-TR" smtClean="0"/>
              <a:t>17.09.2022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5394-F898-B644-BB78-86994D6B0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54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D48F84-3B59-C341-B7EB-EEB03D890C33}" type="datetimeFigureOut">
              <a:rPr lang="tr-TR" smtClean="0"/>
              <a:t>17.09.2022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7FB5394-F898-B644-BB78-86994D6B0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769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8F84-3B59-C341-B7EB-EEB03D890C33}" type="datetimeFigureOut">
              <a:rPr lang="tr-TR" smtClean="0"/>
              <a:t>17.09.2022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5394-F898-B644-BB78-86994D6B0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21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D48F84-3B59-C341-B7EB-EEB03D890C33}" type="datetimeFigureOut">
              <a:rPr lang="tr-TR" smtClean="0"/>
              <a:t>17.09.2022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7FB5394-F898-B644-BB78-86994D6B0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488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D48F84-3B59-C341-B7EB-EEB03D890C33}" type="datetimeFigureOut">
              <a:rPr lang="tr-TR" smtClean="0"/>
              <a:t>17.09.2022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7FB5394-F898-B644-BB78-86994D6B0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54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D48F84-3B59-C341-B7EB-EEB03D890C33}" type="datetimeFigureOut">
              <a:rPr lang="tr-TR" smtClean="0"/>
              <a:t>17.09.2022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7FB5394-F898-B644-BB78-86994D6B0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38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8F84-3B59-C341-B7EB-EEB03D890C33}" type="datetimeFigureOut">
              <a:rPr lang="tr-TR" smtClean="0"/>
              <a:t>17.09.2022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5394-F898-B644-BB78-86994D6B0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365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D48F84-3B59-C341-B7EB-EEB03D890C33}" type="datetimeFigureOut">
              <a:rPr lang="tr-TR" smtClean="0"/>
              <a:t>17.09.2022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7FB5394-F898-B644-BB78-86994D6B0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041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8F84-3B59-C341-B7EB-EEB03D890C33}" type="datetimeFigureOut">
              <a:rPr lang="tr-TR" smtClean="0"/>
              <a:t>17.09.2022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5394-F898-B644-BB78-86994D6B0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998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D48F84-3B59-C341-B7EB-EEB03D890C33}" type="datetimeFigureOut">
              <a:rPr lang="tr-TR" smtClean="0"/>
              <a:t>17.09.2022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87FB5394-F898-B644-BB78-86994D6B0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450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48F84-3B59-C341-B7EB-EEB03D890C33}" type="datetimeFigureOut">
              <a:rPr lang="tr-TR" smtClean="0"/>
              <a:t>17.09.2022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5394-F898-B644-BB78-86994D6B0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94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iro.com/app/board/o9J_ld6EM4o=/?share_link_id=918872200872" TargetMode="External"/><Relationship Id="rId2" Type="http://schemas.openxmlformats.org/officeDocument/2006/relationships/hyperlink" Target="https://eu.badgr.com/public/badges/lAzptWzJSuKyGhSfarD-c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iro.com/app/board/o9J_ld5YUxE=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5F29A-CF4F-BF48-B182-02474539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2651" y="-120316"/>
            <a:ext cx="9144000" cy="1315545"/>
          </a:xfrm>
        </p:spPr>
        <p:txBody>
          <a:bodyPr>
            <a:normAutofit/>
          </a:bodyPr>
          <a:lstStyle/>
          <a:p>
            <a:r>
              <a:rPr lang="tr-TR" sz="4400" b="1" dirty="0" err="1"/>
              <a:t>The</a:t>
            </a:r>
            <a:r>
              <a:rPr lang="tr-TR" sz="4400" b="1" dirty="0"/>
              <a:t> </a:t>
            </a:r>
            <a:r>
              <a:rPr lang="tr-TR" sz="4400" b="1" dirty="0" err="1"/>
              <a:t>Target</a:t>
            </a:r>
            <a:r>
              <a:rPr lang="tr-TR" sz="4400" b="1" dirty="0"/>
              <a:t> </a:t>
            </a:r>
            <a:r>
              <a:rPr lang="tr-TR" sz="4400" b="1" dirty="0" err="1"/>
              <a:t>Group</a:t>
            </a:r>
            <a:endParaRPr lang="tr-TR" sz="4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579FCE-1069-7547-B77F-FE69733C5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5368" y="2061502"/>
            <a:ext cx="7988970" cy="3160203"/>
          </a:xfrm>
        </p:spPr>
        <p:txBody>
          <a:bodyPr>
            <a:normAutofit fontScale="85000" lnSpcReduction="20000"/>
          </a:bodyPr>
          <a:lstStyle/>
          <a:p>
            <a:r>
              <a:rPr lang="tr-TR" sz="3200" dirty="0"/>
              <a:t>OPEN DIGITAL BADGE TRAINING PROGRAM</a:t>
            </a:r>
          </a:p>
          <a:p>
            <a:endParaRPr lang="tr-TR" sz="3200" dirty="0"/>
          </a:p>
          <a:p>
            <a:r>
              <a:rPr lang="tr-TR" altLang="tr-TR" sz="2100" dirty="0"/>
              <a:t>EDUCATION AND TOURISM OPEN BADGES ON TEACHER DEGREE CONTENT MODULES AND TOURISM DESTINATION MANAGEMENT</a:t>
            </a:r>
          </a:p>
          <a:p>
            <a:endParaRPr lang="tr-TR" sz="3200" dirty="0"/>
          </a:p>
          <a:p>
            <a:endParaRPr lang="tr-TR" sz="3200" dirty="0"/>
          </a:p>
          <a:p>
            <a:r>
              <a:rPr lang="tr-TR" sz="1600" dirty="0" err="1"/>
              <a:t>Prepared</a:t>
            </a:r>
            <a:r>
              <a:rPr lang="tr-TR" sz="1600" dirty="0"/>
              <a:t> by Necmettin Erbakan </a:t>
            </a:r>
            <a:r>
              <a:rPr lang="tr-TR" sz="1600" dirty="0" err="1"/>
              <a:t>University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471514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9D983-128A-CF49-B93D-0C11A1634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MODULE 4: Aggregate Services</a:t>
            </a:r>
            <a:br>
              <a:rPr lang="tr-TR" sz="3200" dirty="0"/>
            </a:br>
            <a:endParaRPr lang="tr-TR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22868-03DB-3C47-91D3-BE531B02A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Bundle </a:t>
            </a:r>
            <a:r>
              <a:rPr lang="tr-TR" dirty="0" err="1"/>
              <a:t>the</a:t>
            </a:r>
            <a:r>
              <a:rPr lang="tr-TR" dirty="0"/>
              <a:t> service </a:t>
            </a:r>
            <a:r>
              <a:rPr lang="tr-TR" dirty="0" err="1"/>
              <a:t>providers</a:t>
            </a:r>
            <a:r>
              <a:rPr lang="tr-TR" dirty="0"/>
              <a:t> in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region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present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in an </a:t>
            </a:r>
            <a:r>
              <a:rPr lang="tr-TR" dirty="0" err="1"/>
              <a:t>attractive</a:t>
            </a:r>
            <a:r>
              <a:rPr lang="tr-TR" dirty="0"/>
              <a:t> &amp; </a:t>
            </a:r>
            <a:r>
              <a:rPr lang="tr-TR" dirty="0" err="1"/>
              <a:t>cohesive</a:t>
            </a:r>
            <a:r>
              <a:rPr lang="tr-TR" dirty="0"/>
              <a:t> </a:t>
            </a:r>
            <a:r>
              <a:rPr lang="tr-TR" dirty="0" err="1"/>
              <a:t>layout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In a Digital Tourism </a:t>
            </a:r>
            <a:r>
              <a:rPr lang="tr-TR" dirty="0" err="1"/>
              <a:t>context</a:t>
            </a:r>
            <a:r>
              <a:rPr lang="tr-TR" dirty="0"/>
              <a:t>, </a:t>
            </a:r>
            <a:r>
              <a:rPr lang="tr-TR" dirty="0" err="1"/>
              <a:t>creating</a:t>
            </a:r>
            <a:r>
              <a:rPr lang="tr-TR" dirty="0"/>
              <a:t> </a:t>
            </a:r>
            <a:r>
              <a:rPr lang="tr-TR" dirty="0" err="1"/>
              <a:t>value</a:t>
            </a:r>
            <a:r>
              <a:rPr lang="tr-TR" dirty="0"/>
              <a:t> is a </a:t>
            </a:r>
            <a:r>
              <a:rPr lang="tr-TR" dirty="0" err="1"/>
              <a:t>matter</a:t>
            </a:r>
            <a:r>
              <a:rPr lang="tr-TR" dirty="0"/>
              <a:t> of </a:t>
            </a:r>
            <a:r>
              <a:rPr lang="tr-TR" dirty="0" err="1"/>
              <a:t>providing</a:t>
            </a:r>
            <a:r>
              <a:rPr lang="tr-TR" dirty="0"/>
              <a:t> </a:t>
            </a:r>
            <a:r>
              <a:rPr lang="tr-TR" dirty="0" err="1"/>
              <a:t>tourists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a ‘DIGITAL </a:t>
            </a:r>
            <a:r>
              <a:rPr lang="tr-TR" dirty="0" err="1"/>
              <a:t>experience</a:t>
            </a:r>
            <a:r>
              <a:rPr lang="tr-TR" dirty="0"/>
              <a:t>’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encompasses</a:t>
            </a:r>
            <a:r>
              <a:rPr lang="tr-TR" dirty="0"/>
              <a:t> </a:t>
            </a:r>
            <a:r>
              <a:rPr lang="tr-TR" dirty="0" err="1"/>
              <a:t>personalization</a:t>
            </a:r>
            <a:r>
              <a:rPr lang="tr-TR" dirty="0"/>
              <a:t>, </a:t>
            </a:r>
            <a:r>
              <a:rPr lang="tr-TR" dirty="0" err="1"/>
              <a:t>context-awareness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real</a:t>
            </a:r>
            <a:r>
              <a:rPr lang="tr-TR" dirty="0"/>
              <a:t> time </a:t>
            </a:r>
            <a:r>
              <a:rPr lang="tr-TR" dirty="0" err="1"/>
              <a:t>monitoring</a:t>
            </a:r>
            <a:r>
              <a:rPr lang="tr-TR" dirty="0"/>
              <a:t>’ . </a:t>
            </a:r>
          </a:p>
          <a:p>
            <a:pPr marL="0" indent="0">
              <a:buNone/>
            </a:pPr>
            <a:r>
              <a:rPr lang="tr-TR" dirty="0" err="1"/>
              <a:t>Realizing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</a:t>
            </a:r>
            <a:r>
              <a:rPr lang="tr-TR" dirty="0" err="1"/>
              <a:t>smart</a:t>
            </a:r>
            <a:r>
              <a:rPr lang="tr-TR" dirty="0"/>
              <a:t> </a:t>
            </a:r>
            <a:r>
              <a:rPr lang="tr-TR" dirty="0" err="1"/>
              <a:t>experience</a:t>
            </a:r>
            <a:r>
              <a:rPr lang="tr-TR" dirty="0"/>
              <a:t> </a:t>
            </a:r>
            <a:r>
              <a:rPr lang="tr-TR" dirty="0" err="1"/>
              <a:t>depends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ability</a:t>
            </a:r>
            <a:r>
              <a:rPr lang="tr-TR" dirty="0"/>
              <a:t> of </a:t>
            </a:r>
            <a:r>
              <a:rPr lang="tr-TR" dirty="0" err="1"/>
              <a:t>destinations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aggregate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dirty="0"/>
              <a:t>, </a:t>
            </a:r>
            <a:r>
              <a:rPr lang="tr-TR" dirty="0" err="1"/>
              <a:t>create</a:t>
            </a:r>
            <a:r>
              <a:rPr lang="tr-TR" dirty="0"/>
              <a:t> </a:t>
            </a:r>
            <a:r>
              <a:rPr lang="tr-TR" dirty="0" err="1"/>
              <a:t>ubiquitous</a:t>
            </a:r>
            <a:r>
              <a:rPr lang="tr-TR" dirty="0"/>
              <a:t> </a:t>
            </a:r>
            <a:r>
              <a:rPr lang="tr-TR" dirty="0" err="1"/>
              <a:t>connectivity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synchronize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dirty="0"/>
              <a:t> in </a:t>
            </a:r>
            <a:r>
              <a:rPr lang="tr-TR" dirty="0" err="1"/>
              <a:t>real</a:t>
            </a:r>
            <a:r>
              <a:rPr lang="tr-TR" dirty="0"/>
              <a:t> time.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5776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2F450-55FC-E445-96CF-6897CAFF6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MODULE 4: Aggregate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D621A-2D99-8240-849D-94968B2AB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activity</a:t>
            </a:r>
            <a:r>
              <a:rPr lang="tr-TR" dirty="0"/>
              <a:t> of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session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decide</a:t>
            </a:r>
            <a:r>
              <a:rPr lang="tr-TR" dirty="0"/>
              <a:t> on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concrete</a:t>
            </a:r>
            <a:r>
              <a:rPr lang="tr-TR" dirty="0"/>
              <a:t> </a:t>
            </a:r>
            <a:r>
              <a:rPr lang="tr-TR" dirty="0" err="1"/>
              <a:t>actions</a:t>
            </a:r>
            <a:r>
              <a:rPr lang="tr-TR" dirty="0"/>
              <a:t> (</a:t>
            </a:r>
            <a:r>
              <a:rPr lang="tr-TR" dirty="0" err="1"/>
              <a:t>personal</a:t>
            </a:r>
            <a:r>
              <a:rPr lang="tr-TR" dirty="0"/>
              <a:t> </a:t>
            </a:r>
            <a:r>
              <a:rPr lang="tr-TR" dirty="0" err="1"/>
              <a:t>action</a:t>
            </a:r>
            <a:r>
              <a:rPr lang="tr-TR" dirty="0"/>
              <a:t> </a:t>
            </a:r>
            <a:r>
              <a:rPr lang="tr-TR" dirty="0" err="1"/>
              <a:t>plans</a:t>
            </a:r>
            <a:r>
              <a:rPr lang="tr-TR" dirty="0"/>
              <a:t>)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take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respect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destination</a:t>
            </a:r>
            <a:r>
              <a:rPr lang="tr-TR" dirty="0"/>
              <a:t> </a:t>
            </a:r>
            <a:r>
              <a:rPr lang="tr-TR" dirty="0" err="1"/>
              <a:t>management</a:t>
            </a:r>
            <a:r>
              <a:rPr lang="tr-TR" dirty="0"/>
              <a:t> </a:t>
            </a:r>
            <a:r>
              <a:rPr lang="tr-TR" dirty="0" err="1"/>
              <a:t>teams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In </a:t>
            </a:r>
            <a:r>
              <a:rPr lang="tr-TR" dirty="0" err="1"/>
              <a:t>order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aggregate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services in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destination</a:t>
            </a:r>
            <a:endParaRPr lang="tr-TR" dirty="0"/>
          </a:p>
          <a:p>
            <a:r>
              <a:rPr lang="tr-TR" dirty="0"/>
              <a:t>1. </a:t>
            </a:r>
            <a:r>
              <a:rPr lang="tr-TR" dirty="0" err="1"/>
              <a:t>Describe</a:t>
            </a:r>
            <a:r>
              <a:rPr lang="tr-TR" dirty="0"/>
              <a:t> </a:t>
            </a:r>
            <a:r>
              <a:rPr lang="tr-TR" dirty="0" err="1"/>
              <a:t>changes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would</a:t>
            </a:r>
            <a:r>
              <a:rPr lang="tr-TR" dirty="0"/>
              <a:t> </a:t>
            </a:r>
            <a:r>
              <a:rPr lang="tr-TR" dirty="0" err="1"/>
              <a:t>like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improve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destination</a:t>
            </a:r>
            <a:r>
              <a:rPr lang="tr-TR" dirty="0"/>
              <a:t> </a:t>
            </a:r>
            <a:r>
              <a:rPr lang="tr-TR" dirty="0" err="1"/>
              <a:t>management</a:t>
            </a:r>
            <a:r>
              <a:rPr lang="tr-TR" dirty="0"/>
              <a:t> </a:t>
            </a:r>
            <a:r>
              <a:rPr lang="tr-TR" dirty="0" err="1"/>
              <a:t>team</a:t>
            </a:r>
            <a:r>
              <a:rPr lang="tr-TR" dirty="0"/>
              <a:t>.</a:t>
            </a:r>
          </a:p>
          <a:p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improvements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would</a:t>
            </a:r>
            <a:r>
              <a:rPr lang="tr-TR" dirty="0"/>
              <a:t> </a:t>
            </a:r>
            <a:r>
              <a:rPr lang="tr-TR" dirty="0" err="1"/>
              <a:t>like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on </a:t>
            </a: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learned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previous</a:t>
            </a:r>
            <a:r>
              <a:rPr lang="tr-TR" dirty="0"/>
              <a:t> </a:t>
            </a:r>
            <a:r>
              <a:rPr lang="tr-TR" dirty="0" err="1"/>
              <a:t>activities</a:t>
            </a:r>
            <a:r>
              <a:rPr lang="tr-TR" dirty="0"/>
              <a:t>?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so</a:t>
            </a:r>
            <a:r>
              <a:rPr lang="tr-TR" dirty="0"/>
              <a:t>, </a:t>
            </a:r>
            <a:r>
              <a:rPr lang="tr-TR" dirty="0" err="1"/>
              <a:t>decide</a:t>
            </a:r>
            <a:r>
              <a:rPr lang="tr-TR" dirty="0"/>
              <a:t> </a:t>
            </a: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implement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improve</a:t>
            </a:r>
            <a:r>
              <a:rPr lang="tr-TR" dirty="0"/>
              <a:t>.</a:t>
            </a:r>
          </a:p>
          <a:p>
            <a:r>
              <a:rPr lang="tr-TR" dirty="0"/>
              <a:t>2. How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changes</a:t>
            </a:r>
            <a:r>
              <a:rPr lang="tr-TR" dirty="0"/>
              <a:t>.</a:t>
            </a:r>
          </a:p>
          <a:p>
            <a:r>
              <a:rPr lang="tr-TR" dirty="0"/>
              <a:t>3. </a:t>
            </a:r>
            <a:r>
              <a:rPr lang="tr-TR" dirty="0" err="1"/>
              <a:t>Finally</a:t>
            </a:r>
            <a:r>
              <a:rPr lang="tr-TR" dirty="0"/>
              <a:t>, 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responsible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change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5856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8CB75-8F8B-9944-B50C-93A3EA581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121" y="2349925"/>
            <a:ext cx="3498979" cy="2456442"/>
          </a:xfrm>
        </p:spPr>
        <p:txBody>
          <a:bodyPr>
            <a:normAutofit/>
          </a:bodyPr>
          <a:lstStyle/>
          <a:p>
            <a:r>
              <a:rPr lang="tr-TR" sz="2800" dirty="0"/>
              <a:t>MODULE 5: A Digital </a:t>
            </a:r>
            <a:r>
              <a:rPr lang="tr-TR" sz="2800" dirty="0" err="1"/>
              <a:t>Tool</a:t>
            </a:r>
            <a:r>
              <a:rPr lang="tr-TR" sz="2800" dirty="0"/>
              <a:t> as a </a:t>
            </a:r>
            <a:r>
              <a:rPr lang="tr-TR" sz="2800" dirty="0" err="1"/>
              <a:t>Personal</a:t>
            </a:r>
            <a:r>
              <a:rPr lang="tr-TR" sz="2800" dirty="0"/>
              <a:t> Travel Companion</a:t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13F20-A8EB-B047-B578-B38025621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Understand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</a:t>
            </a:r>
            <a:r>
              <a:rPr lang="tr-TR" dirty="0" err="1"/>
              <a:t>tools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services DM </a:t>
            </a:r>
            <a:r>
              <a:rPr lang="tr-TR" dirty="0" err="1"/>
              <a:t>provide</a:t>
            </a:r>
            <a:r>
              <a:rPr lang="tr-TR" dirty="0"/>
              <a:t>.</a:t>
            </a:r>
          </a:p>
          <a:p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ability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analyze</a:t>
            </a:r>
            <a:r>
              <a:rPr lang="tr-TR" dirty="0"/>
              <a:t> </a:t>
            </a:r>
            <a:r>
              <a:rPr lang="tr-TR" dirty="0" err="1"/>
              <a:t>Destination</a:t>
            </a:r>
            <a:r>
              <a:rPr lang="tr-TR" dirty="0"/>
              <a:t> Management </a:t>
            </a:r>
            <a:r>
              <a:rPr lang="tr-TR" dirty="0" err="1"/>
              <a:t>tools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on </a:t>
            </a:r>
            <a:r>
              <a:rPr lang="tr-TR" dirty="0" err="1"/>
              <a:t>location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</a:t>
            </a:r>
            <a:r>
              <a:rPr lang="tr-TR" dirty="0" err="1"/>
              <a:t>experiences</a:t>
            </a:r>
            <a:r>
              <a:rPr lang="tr-TR" dirty="0"/>
              <a:t> &amp; </a:t>
            </a:r>
            <a:r>
              <a:rPr lang="tr-TR" dirty="0" err="1"/>
              <a:t>logistics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prepare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design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own</a:t>
            </a:r>
            <a:r>
              <a:rPr lang="tr-TR" dirty="0"/>
              <a:t> user </a:t>
            </a:r>
            <a:r>
              <a:rPr lang="tr-TR" dirty="0" err="1"/>
              <a:t>friendly</a:t>
            </a:r>
            <a:r>
              <a:rPr lang="tr-TR" dirty="0"/>
              <a:t>  </a:t>
            </a:r>
            <a:r>
              <a:rPr lang="tr-TR" dirty="0" err="1"/>
              <a:t>smart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</a:t>
            </a:r>
            <a:r>
              <a:rPr lang="tr-TR" dirty="0" err="1"/>
              <a:t>tool</a:t>
            </a:r>
            <a:r>
              <a:rPr lang="tr-TR" dirty="0"/>
              <a:t>.</a:t>
            </a:r>
          </a:p>
          <a:p>
            <a:r>
              <a:rPr lang="tr-TR" dirty="0"/>
              <a:t>Be </a:t>
            </a:r>
            <a:r>
              <a:rPr lang="tr-TR" dirty="0" err="1"/>
              <a:t>able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identify</a:t>
            </a:r>
            <a:r>
              <a:rPr lang="tr-TR" dirty="0"/>
              <a:t> </a:t>
            </a:r>
            <a:r>
              <a:rPr lang="tr-TR" dirty="0" err="1"/>
              <a:t>numerous</a:t>
            </a:r>
            <a:r>
              <a:rPr lang="tr-TR" dirty="0"/>
              <a:t> </a:t>
            </a:r>
            <a:r>
              <a:rPr lang="tr-TR" dirty="0" err="1"/>
              <a:t>tips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features</a:t>
            </a:r>
            <a:r>
              <a:rPr lang="tr-TR" dirty="0"/>
              <a:t> </a:t>
            </a:r>
            <a:r>
              <a:rPr lang="tr-TR" dirty="0" err="1"/>
              <a:t>usesd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navigate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nuances</a:t>
            </a:r>
            <a:r>
              <a:rPr lang="tr-TR" dirty="0"/>
              <a:t> of </a:t>
            </a:r>
            <a:r>
              <a:rPr lang="tr-TR" dirty="0" err="1"/>
              <a:t>local</a:t>
            </a:r>
            <a:r>
              <a:rPr lang="tr-TR" dirty="0"/>
              <a:t> </a:t>
            </a:r>
            <a:r>
              <a:rPr lang="tr-TR" dirty="0" err="1"/>
              <a:t>destinations</a:t>
            </a:r>
            <a:r>
              <a:rPr lang="tr-TR" dirty="0"/>
              <a:t>.</a:t>
            </a:r>
          </a:p>
          <a:p>
            <a:r>
              <a:rPr lang="tr-TR" dirty="0"/>
              <a:t>Be </a:t>
            </a:r>
            <a:r>
              <a:rPr lang="tr-TR" dirty="0" err="1"/>
              <a:t>able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identify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components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 </a:t>
            </a:r>
            <a:r>
              <a:rPr lang="tr-TR" dirty="0" err="1"/>
              <a:t>compact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</a:t>
            </a:r>
            <a:r>
              <a:rPr lang="tr-TR" dirty="0" err="1"/>
              <a:t>city</a:t>
            </a:r>
            <a:r>
              <a:rPr lang="tr-TR" dirty="0"/>
              <a:t> </a:t>
            </a:r>
            <a:r>
              <a:rPr lang="tr-TR" dirty="0" err="1"/>
              <a:t>tool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This </a:t>
            </a:r>
            <a:r>
              <a:rPr lang="tr-TR" dirty="0" err="1"/>
              <a:t>module</a:t>
            </a:r>
            <a:r>
              <a:rPr lang="tr-TR" dirty="0"/>
              <a:t> </a:t>
            </a:r>
            <a:r>
              <a:rPr lang="tr-TR" dirty="0" err="1"/>
              <a:t>looks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deepen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understanding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proper</a:t>
            </a:r>
            <a:r>
              <a:rPr lang="tr-TR" dirty="0"/>
              <a:t> role of DDM,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skill</a:t>
            </a:r>
            <a:r>
              <a:rPr lang="tr-TR" dirty="0"/>
              <a:t> </a:t>
            </a:r>
            <a:r>
              <a:rPr lang="tr-TR" dirty="0" err="1"/>
              <a:t>sets</a:t>
            </a:r>
            <a:r>
              <a:rPr lang="tr-TR" dirty="0"/>
              <a:t> </a:t>
            </a:r>
            <a:r>
              <a:rPr lang="tr-TR" dirty="0" err="1"/>
              <a:t>needed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design </a:t>
            </a:r>
            <a:r>
              <a:rPr lang="tr-TR" dirty="0" err="1"/>
              <a:t>effective</a:t>
            </a:r>
            <a:r>
              <a:rPr lang="tr-TR" dirty="0"/>
              <a:t> </a:t>
            </a:r>
            <a:r>
              <a:rPr lang="tr-TR" dirty="0" err="1"/>
              <a:t>local</a:t>
            </a:r>
            <a:r>
              <a:rPr lang="tr-TR" dirty="0"/>
              <a:t> &amp; </a:t>
            </a:r>
            <a:r>
              <a:rPr lang="tr-TR" dirty="0" err="1"/>
              <a:t>visitor</a:t>
            </a:r>
            <a:r>
              <a:rPr lang="tr-TR" dirty="0"/>
              <a:t> </a:t>
            </a:r>
            <a:r>
              <a:rPr lang="tr-TR" dirty="0" err="1"/>
              <a:t>experiences</a:t>
            </a:r>
            <a:r>
              <a:rPr lang="tr-TR" dirty="0"/>
              <a:t>.</a:t>
            </a:r>
            <a:br>
              <a:rPr lang="tr-TR" dirty="0"/>
            </a:br>
            <a:endParaRPr lang="tr-TR" dirty="0"/>
          </a:p>
          <a:p>
            <a:pPr marL="0" indent="0" fontAlgn="base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100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68C65-4C7F-8D4D-B6C7-83A823BA5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MODULE 6: Planning </a:t>
            </a:r>
            <a:r>
              <a:rPr lang="tr-TR" dirty="0" err="1"/>
              <a:t>Methodology</a:t>
            </a:r>
            <a:r>
              <a:rPr lang="tr-TR" dirty="0"/>
              <a:t> in DDM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32E6B-8055-1441-9173-64EDEAB66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tr-TR" dirty="0"/>
              <a:t>The </a:t>
            </a:r>
            <a:r>
              <a:rPr lang="tr-TR" dirty="0" err="1"/>
              <a:t>sixth</a:t>
            </a:r>
            <a:r>
              <a:rPr lang="tr-TR" dirty="0"/>
              <a:t> </a:t>
            </a:r>
            <a:r>
              <a:rPr lang="tr-TR" dirty="0" err="1"/>
              <a:t>module</a:t>
            </a:r>
            <a:r>
              <a:rPr lang="tr-TR" dirty="0"/>
              <a:t> is </a:t>
            </a:r>
            <a:r>
              <a:rPr lang="tr-TR" dirty="0" err="1"/>
              <a:t>dedicated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planning</a:t>
            </a:r>
            <a:r>
              <a:rPr lang="tr-TR" dirty="0"/>
              <a:t> </a:t>
            </a:r>
            <a:r>
              <a:rPr lang="tr-TR" dirty="0" err="1"/>
              <a:t>processes</a:t>
            </a:r>
            <a:r>
              <a:rPr lang="tr-TR" dirty="0"/>
              <a:t> of </a:t>
            </a:r>
            <a:r>
              <a:rPr lang="tr-TR" dirty="0" err="1"/>
              <a:t>digital</a:t>
            </a:r>
            <a:r>
              <a:rPr lang="tr-TR" dirty="0"/>
              <a:t> </a:t>
            </a:r>
            <a:r>
              <a:rPr lang="tr-TR" dirty="0" err="1"/>
              <a:t>destinations</a:t>
            </a:r>
            <a:r>
              <a:rPr lang="tr-TR" dirty="0"/>
              <a:t>, </a:t>
            </a:r>
            <a:r>
              <a:rPr lang="tr-TR" dirty="0" err="1"/>
              <a:t>specifically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diagnosis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situation</a:t>
            </a:r>
            <a:r>
              <a:rPr lang="tr-TR" dirty="0"/>
              <a:t> of </a:t>
            </a:r>
            <a:r>
              <a:rPr lang="tr-TR" dirty="0" err="1"/>
              <a:t>destinations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analysis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</a:t>
            </a:r>
            <a:r>
              <a:rPr lang="tr-TR" dirty="0" err="1"/>
              <a:t>indicator</a:t>
            </a:r>
            <a:r>
              <a:rPr lang="tr-TR" dirty="0"/>
              <a:t> </a:t>
            </a:r>
            <a:r>
              <a:rPr lang="tr-TR" dirty="0" err="1"/>
              <a:t>models</a:t>
            </a:r>
            <a:r>
              <a:rPr lang="tr-TR" dirty="0"/>
              <a:t>. The </a:t>
            </a:r>
            <a:r>
              <a:rPr lang="tr-TR" dirty="0" err="1"/>
              <a:t>preparation</a:t>
            </a:r>
            <a:r>
              <a:rPr lang="tr-TR" dirty="0"/>
              <a:t> of </a:t>
            </a:r>
            <a:r>
              <a:rPr lang="tr-TR" dirty="0" err="1"/>
              <a:t>plans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monitoring</a:t>
            </a:r>
            <a:r>
              <a:rPr lang="tr-TR" dirty="0"/>
              <a:t> of </a:t>
            </a:r>
            <a:r>
              <a:rPr lang="tr-TR" dirty="0" err="1"/>
              <a:t>results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be </a:t>
            </a:r>
            <a:r>
              <a:rPr lang="tr-TR" dirty="0" err="1"/>
              <a:t>addressed</a:t>
            </a:r>
            <a:r>
              <a:rPr lang="tr-TR" dirty="0"/>
              <a:t>, as </a:t>
            </a:r>
            <a:r>
              <a:rPr lang="tr-TR" dirty="0" err="1"/>
              <a:t>well</a:t>
            </a:r>
            <a:r>
              <a:rPr lang="tr-TR" dirty="0"/>
              <a:t> 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presentation</a:t>
            </a:r>
            <a:r>
              <a:rPr lang="tr-TR" dirty="0"/>
              <a:t> of </a:t>
            </a:r>
            <a:r>
              <a:rPr lang="tr-TR" dirty="0" err="1"/>
              <a:t>proposals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projects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programs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lines</a:t>
            </a:r>
            <a:r>
              <a:rPr lang="tr-TR" dirty="0"/>
              <a:t> of </a:t>
            </a:r>
            <a:r>
              <a:rPr lang="tr-TR" dirty="0" err="1"/>
              <a:t>support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DDM.</a:t>
            </a:r>
          </a:p>
          <a:p>
            <a:pPr lvl="0" fontAlgn="base"/>
            <a:r>
              <a:rPr lang="tr-TR" dirty="0"/>
              <a:t>1. </a:t>
            </a:r>
            <a:r>
              <a:rPr lang="tr-TR" dirty="0" err="1"/>
              <a:t>Diagnostics</a:t>
            </a:r>
            <a:r>
              <a:rPr lang="tr-TR" dirty="0"/>
              <a:t> of DDM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indicator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. ETIS Model (The </a:t>
            </a:r>
            <a:r>
              <a:rPr lang="tr-TR" dirty="0" err="1"/>
              <a:t>European</a:t>
            </a:r>
            <a:r>
              <a:rPr lang="tr-TR" dirty="0"/>
              <a:t> Tourism </a:t>
            </a:r>
            <a:r>
              <a:rPr lang="tr-TR" dirty="0" err="1"/>
              <a:t>Indicators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, </a:t>
            </a:r>
            <a:r>
              <a:rPr lang="tr-TR" dirty="0" err="1"/>
              <a:t>European</a:t>
            </a:r>
            <a:r>
              <a:rPr lang="tr-TR" dirty="0"/>
              <a:t> </a:t>
            </a:r>
            <a:r>
              <a:rPr lang="tr-TR" dirty="0" err="1"/>
              <a:t>Commission</a:t>
            </a:r>
            <a:r>
              <a:rPr lang="tr-TR" dirty="0"/>
              <a:t>)</a:t>
            </a:r>
          </a:p>
          <a:p>
            <a:pPr lvl="0" fontAlgn="base"/>
            <a:r>
              <a:rPr lang="tr-TR" dirty="0"/>
              <a:t>2. Information </a:t>
            </a:r>
            <a:r>
              <a:rPr lang="tr-TR" dirty="0" err="1"/>
              <a:t>management</a:t>
            </a:r>
            <a:r>
              <a:rPr lang="tr-TR" dirty="0"/>
              <a:t> in </a:t>
            </a:r>
            <a:r>
              <a:rPr lang="tr-TR" dirty="0" err="1"/>
              <a:t>destinations</a:t>
            </a:r>
            <a:r>
              <a:rPr lang="tr-TR" dirty="0"/>
              <a:t>: </a:t>
            </a:r>
            <a:r>
              <a:rPr lang="tr-TR" dirty="0" err="1"/>
              <a:t>platforms</a:t>
            </a:r>
            <a:r>
              <a:rPr lang="tr-TR" dirty="0"/>
              <a:t>, </a:t>
            </a:r>
            <a:r>
              <a:rPr lang="tr-TR" dirty="0" err="1"/>
              <a:t>applications</a:t>
            </a:r>
            <a:r>
              <a:rPr lang="tr-TR" dirty="0"/>
              <a:t>, </a:t>
            </a:r>
            <a:r>
              <a:rPr lang="tr-TR" dirty="0" err="1"/>
              <a:t>semantic</a:t>
            </a:r>
            <a:r>
              <a:rPr lang="tr-TR" dirty="0"/>
              <a:t> </a:t>
            </a:r>
            <a:r>
              <a:rPr lang="tr-TR" dirty="0" err="1"/>
              <a:t>anlaysis</a:t>
            </a:r>
            <a:endParaRPr lang="tr-TR" dirty="0"/>
          </a:p>
          <a:p>
            <a:pPr lvl="0" fontAlgn="base"/>
            <a:r>
              <a:rPr lang="tr-TR" dirty="0"/>
              <a:t>3. </a:t>
            </a:r>
            <a:r>
              <a:rPr lang="tr-TR" dirty="0" err="1"/>
              <a:t>Preparation</a:t>
            </a:r>
            <a:r>
              <a:rPr lang="tr-TR" dirty="0"/>
              <a:t> of </a:t>
            </a:r>
            <a:r>
              <a:rPr lang="tr-TR" dirty="0" err="1"/>
              <a:t>plans</a:t>
            </a:r>
            <a:r>
              <a:rPr lang="tr-TR" dirty="0"/>
              <a:t>, </a:t>
            </a:r>
            <a:r>
              <a:rPr lang="tr-TR" dirty="0" err="1"/>
              <a:t>monitoring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evaluation</a:t>
            </a:r>
            <a:endParaRPr lang="tr-TR" dirty="0"/>
          </a:p>
          <a:p>
            <a:pPr lvl="0" fontAlgn="base"/>
            <a:r>
              <a:rPr lang="tr-TR" dirty="0"/>
              <a:t>4. </a:t>
            </a:r>
            <a:r>
              <a:rPr lang="tr-TR" dirty="0" err="1"/>
              <a:t>Standardization</a:t>
            </a:r>
            <a:r>
              <a:rPr lang="tr-TR" dirty="0"/>
              <a:t> </a:t>
            </a:r>
            <a:r>
              <a:rPr lang="tr-TR" dirty="0" err="1"/>
              <a:t>processes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programs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support</a:t>
            </a:r>
            <a:r>
              <a:rPr lang="tr-TR" dirty="0"/>
              <a:t> DDM</a:t>
            </a:r>
          </a:p>
          <a:p>
            <a:pPr lvl="0" fontAlgn="base"/>
            <a:endParaRPr lang="tr-TR" dirty="0"/>
          </a:p>
          <a:p>
            <a:pPr marL="0" lvl="0" indent="0" fontAlgn="base">
              <a:buNone/>
            </a:pPr>
            <a:r>
              <a:rPr lang="tr-TR" dirty="0">
                <a:hlinkClick r:id="rId2"/>
              </a:rPr>
              <a:t>https://eu.badgr.com/public/badges/lAzptWzJSuKyGhSfarD-cw</a:t>
            </a:r>
            <a:endParaRPr lang="tr-TR" dirty="0"/>
          </a:p>
          <a:p>
            <a:pPr marL="0" lvl="0" indent="0" fontAlgn="base">
              <a:buNone/>
            </a:pPr>
            <a:r>
              <a:rPr lang="tr-TR" dirty="0"/>
              <a:t>IO1</a:t>
            </a:r>
          </a:p>
          <a:p>
            <a:pPr marL="0" lvl="0" indent="0" fontAlgn="base">
              <a:buNone/>
            </a:pPr>
            <a:r>
              <a:rPr lang="tr-TR" dirty="0">
                <a:hlinkClick r:id="rId3"/>
              </a:rPr>
              <a:t>https://miro.com/app/board/o9J_ld6EM4o=/?share_link_id=918872200872</a:t>
            </a:r>
            <a:endParaRPr lang="tr-TR" dirty="0"/>
          </a:p>
          <a:p>
            <a:pPr marL="0" lvl="0" indent="0" fontAlgn="base">
              <a:buNone/>
            </a:pPr>
            <a:r>
              <a:rPr lang="tr-TR" dirty="0"/>
              <a:t>IO2</a:t>
            </a:r>
          </a:p>
          <a:p>
            <a:pPr marL="0" lvl="0" indent="0" fontAlgn="base">
              <a:buNone/>
            </a:pPr>
            <a:r>
              <a:rPr lang="tr-TR" dirty="0">
                <a:hlinkClick r:id="rId4"/>
              </a:rPr>
              <a:t>https://miro.com/app/board/o9J_ld5YUxE=/</a:t>
            </a:r>
            <a:endParaRPr lang="tr-TR" dirty="0"/>
          </a:p>
          <a:p>
            <a:pPr marL="0" lvl="0" indent="0" fontAlgn="base">
              <a:buNone/>
            </a:pPr>
            <a:endParaRPr lang="tr-TR" dirty="0"/>
          </a:p>
          <a:p>
            <a:pPr marL="0" lvl="0" indent="0" fontAlgn="base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2662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7BE72-78FC-C04F-81E3-77AAC0F1D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MODULE 6: Digital Marketing:  </a:t>
            </a:r>
            <a:r>
              <a:rPr lang="tr-TR" dirty="0" err="1"/>
              <a:t>Social</a:t>
            </a:r>
            <a:r>
              <a:rPr lang="tr-TR" dirty="0"/>
              <a:t> Media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943AB-6898-1844-93A9-685834603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1247" y="953835"/>
            <a:ext cx="6281873" cy="5248622"/>
          </a:xfrm>
        </p:spPr>
        <p:txBody>
          <a:bodyPr/>
          <a:lstStyle/>
          <a:p>
            <a:pPr fontAlgn="base"/>
            <a:r>
              <a:rPr lang="tr-TR" dirty="0"/>
              <a:t>This </a:t>
            </a:r>
            <a:r>
              <a:rPr lang="tr-TR" dirty="0" err="1"/>
              <a:t>module</a:t>
            </a:r>
            <a:r>
              <a:rPr lang="tr-TR" dirty="0"/>
              <a:t> is </a:t>
            </a:r>
            <a:r>
              <a:rPr lang="tr-TR" dirty="0" err="1"/>
              <a:t>focused</a:t>
            </a:r>
            <a:r>
              <a:rPr lang="tr-TR" dirty="0"/>
              <a:t> on </a:t>
            </a:r>
            <a:r>
              <a:rPr lang="tr-TR" dirty="0" err="1"/>
              <a:t>studying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marketing </a:t>
            </a:r>
            <a:r>
              <a:rPr lang="tr-TR" dirty="0" err="1"/>
              <a:t>formulas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media</a:t>
            </a:r>
            <a:r>
              <a:rPr lang="tr-TR" dirty="0"/>
              <a:t> </a:t>
            </a:r>
            <a:r>
              <a:rPr lang="tr-TR" dirty="0" err="1"/>
              <a:t>management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reach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customers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improve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services </a:t>
            </a:r>
            <a:r>
              <a:rPr lang="tr-TR" dirty="0" err="1"/>
              <a:t>and</a:t>
            </a:r>
            <a:r>
              <a:rPr lang="tr-TR" dirty="0"/>
              <a:t> marketing </a:t>
            </a:r>
            <a:r>
              <a:rPr lang="tr-TR" dirty="0" err="1"/>
              <a:t>campaigns</a:t>
            </a:r>
            <a:endParaRPr lang="tr-TR" dirty="0"/>
          </a:p>
          <a:p>
            <a:pPr fontAlgn="base"/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media</a:t>
            </a:r>
            <a:r>
              <a:rPr lang="tr-TR" dirty="0"/>
              <a:t> </a:t>
            </a:r>
            <a:r>
              <a:rPr lang="tr-TR" dirty="0" err="1"/>
              <a:t>management</a:t>
            </a:r>
            <a:r>
              <a:rPr lang="tr-TR" dirty="0"/>
              <a:t>, data </a:t>
            </a:r>
            <a:r>
              <a:rPr lang="tr-TR" dirty="0" err="1"/>
              <a:t>analytics</a:t>
            </a:r>
            <a:r>
              <a:rPr lang="tr-TR" dirty="0"/>
              <a:t>, </a:t>
            </a:r>
            <a:r>
              <a:rPr lang="tr-TR" dirty="0" err="1"/>
              <a:t>strategy</a:t>
            </a:r>
            <a:r>
              <a:rPr lang="tr-TR" dirty="0"/>
              <a:t> design in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types</a:t>
            </a:r>
            <a:r>
              <a:rPr lang="tr-TR" dirty="0"/>
              <a:t> of </a:t>
            </a:r>
            <a:r>
              <a:rPr lang="tr-TR" dirty="0" err="1"/>
              <a:t>platforms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trends</a:t>
            </a:r>
            <a:r>
              <a:rPr lang="tr-TR" dirty="0"/>
              <a:t> in online marketing (</a:t>
            </a:r>
            <a:r>
              <a:rPr lang="tr-TR" dirty="0" err="1"/>
              <a:t>influencer</a:t>
            </a:r>
            <a:r>
              <a:rPr lang="tr-TR" dirty="0"/>
              <a:t> marketing, </a:t>
            </a:r>
            <a:r>
              <a:rPr lang="tr-TR" dirty="0" err="1"/>
              <a:t>viral</a:t>
            </a:r>
            <a:r>
              <a:rPr lang="tr-TR" dirty="0"/>
              <a:t> marketing, </a:t>
            </a:r>
            <a:r>
              <a:rPr lang="tr-TR" dirty="0" err="1"/>
              <a:t>etc</a:t>
            </a:r>
            <a:r>
              <a:rPr lang="tr-TR" dirty="0"/>
              <a:t>.)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studied</a:t>
            </a:r>
            <a:r>
              <a:rPr lang="tr-TR" dirty="0"/>
              <a:t>.</a:t>
            </a:r>
          </a:p>
          <a:p>
            <a:pPr marL="0" lvl="0" indent="0" fontAlgn="base">
              <a:buNone/>
            </a:pPr>
            <a:r>
              <a:rPr lang="tr-TR" dirty="0"/>
              <a:t> 1. </a:t>
            </a:r>
            <a:r>
              <a:rPr lang="tr-TR" dirty="0" err="1"/>
              <a:t>Social</a:t>
            </a:r>
            <a:r>
              <a:rPr lang="tr-TR" dirty="0"/>
              <a:t> Media Management</a:t>
            </a:r>
          </a:p>
          <a:p>
            <a:pPr marL="0" lvl="0" indent="0" fontAlgn="base">
              <a:buNone/>
            </a:pPr>
            <a:r>
              <a:rPr lang="tr-TR" dirty="0"/>
              <a:t> 2. </a:t>
            </a:r>
            <a:r>
              <a:rPr lang="tr-TR" dirty="0" err="1"/>
              <a:t>Customer</a:t>
            </a:r>
            <a:r>
              <a:rPr lang="tr-TR" dirty="0"/>
              <a:t> </a:t>
            </a:r>
            <a:r>
              <a:rPr lang="tr-TR" dirty="0" err="1"/>
              <a:t>acquisition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loyalty</a:t>
            </a:r>
            <a:r>
              <a:rPr lang="tr-TR" dirty="0"/>
              <a:t> </a:t>
            </a:r>
            <a:r>
              <a:rPr lang="tr-TR" dirty="0" err="1"/>
              <a:t>strategies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87517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41677-87D9-A748-A89A-1AF355AC1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At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end</a:t>
            </a:r>
            <a:r>
              <a:rPr lang="tr-TR" b="1" dirty="0"/>
              <a:t> of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training</a:t>
            </a:r>
            <a:r>
              <a:rPr lang="tr-TR" b="1" dirty="0"/>
              <a:t> </a:t>
            </a:r>
            <a:r>
              <a:rPr lang="tr-TR" b="1" dirty="0" err="1"/>
              <a:t>participants</a:t>
            </a:r>
            <a:r>
              <a:rPr lang="tr-TR" b="1" dirty="0"/>
              <a:t> </a:t>
            </a:r>
            <a:r>
              <a:rPr lang="tr-TR" b="1" dirty="0" err="1"/>
              <a:t>will</a:t>
            </a:r>
            <a:r>
              <a:rPr lang="tr-TR" b="1" dirty="0"/>
              <a:t> </a:t>
            </a:r>
            <a:r>
              <a:rPr lang="tr-TR" b="1" dirty="0" err="1"/>
              <a:t>have</a:t>
            </a:r>
            <a:r>
              <a:rPr lang="tr-TR" b="1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FA68C-084E-764A-A561-03DEE17B8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0"/>
            <a:ext cx="6281873" cy="7387605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sz="2400" dirty="0"/>
              <a:t>Enhanced and </a:t>
            </a:r>
            <a:r>
              <a:rPr lang="tr-TR" sz="2400" dirty="0" err="1"/>
              <a:t>advanced</a:t>
            </a:r>
            <a:r>
              <a:rPr lang="tr-TR" sz="2400" dirty="0"/>
              <a:t> </a:t>
            </a:r>
            <a:r>
              <a:rPr lang="tr-TR" sz="2400" dirty="0" err="1"/>
              <a:t>existing</a:t>
            </a:r>
            <a:r>
              <a:rPr lang="tr-TR" sz="2400" dirty="0"/>
              <a:t> </a:t>
            </a:r>
            <a:r>
              <a:rPr lang="tr-TR" sz="2400" dirty="0" err="1"/>
              <a:t>knowledge</a:t>
            </a:r>
            <a:r>
              <a:rPr lang="tr-TR" sz="2400" dirty="0"/>
              <a:t> on </a:t>
            </a:r>
            <a:r>
              <a:rPr lang="tr-TR" sz="2400" dirty="0" err="1"/>
              <a:t>digital</a:t>
            </a:r>
            <a:r>
              <a:rPr lang="tr-TR" sz="2400" dirty="0"/>
              <a:t> </a:t>
            </a:r>
            <a:r>
              <a:rPr lang="tr-TR" sz="2400" dirty="0" err="1"/>
              <a:t>destination</a:t>
            </a:r>
            <a:r>
              <a:rPr lang="tr-TR" sz="2400" dirty="0"/>
              <a:t> </a:t>
            </a:r>
            <a:r>
              <a:rPr lang="tr-TR" sz="2400" dirty="0" err="1"/>
              <a:t>management</a:t>
            </a:r>
            <a:r>
              <a:rPr lang="tr-TR" sz="2400" dirty="0"/>
              <a:t> (DDM) </a:t>
            </a:r>
            <a:r>
              <a:rPr lang="tr-TR" sz="2400" dirty="0" err="1"/>
              <a:t>development</a:t>
            </a:r>
            <a:endParaRPr lang="tr-TR" sz="2400" dirty="0"/>
          </a:p>
          <a:p>
            <a:r>
              <a:rPr lang="tr-TR" sz="2400" dirty="0" err="1"/>
              <a:t>Strengthened</a:t>
            </a:r>
            <a:r>
              <a:rPr lang="tr-TR" sz="2400" dirty="0"/>
              <a:t> </a:t>
            </a:r>
            <a:r>
              <a:rPr lang="tr-TR" sz="2400" dirty="0" err="1"/>
              <a:t>critical</a:t>
            </a:r>
            <a:r>
              <a:rPr lang="tr-TR" sz="2400" dirty="0"/>
              <a:t> </a:t>
            </a:r>
            <a:r>
              <a:rPr lang="tr-TR" sz="2400" dirty="0" err="1"/>
              <a:t>competences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analyse</a:t>
            </a:r>
            <a:r>
              <a:rPr lang="tr-TR" sz="2400" dirty="0"/>
              <a:t> </a:t>
            </a:r>
            <a:r>
              <a:rPr lang="tr-TR" sz="2400" dirty="0" err="1"/>
              <a:t>current</a:t>
            </a:r>
            <a:r>
              <a:rPr lang="tr-TR" sz="2400" dirty="0"/>
              <a:t> </a:t>
            </a:r>
            <a:r>
              <a:rPr lang="tr-TR" sz="2400" dirty="0" err="1"/>
              <a:t>conditions</a:t>
            </a:r>
            <a:r>
              <a:rPr lang="tr-TR" sz="2400" dirty="0"/>
              <a:t> of DDM</a:t>
            </a:r>
          </a:p>
          <a:p>
            <a:r>
              <a:rPr lang="tr-TR" sz="2400" dirty="0" err="1"/>
              <a:t>Decided</a:t>
            </a:r>
            <a:r>
              <a:rPr lang="tr-TR" sz="2400" dirty="0"/>
              <a:t> on </a:t>
            </a:r>
            <a:r>
              <a:rPr lang="tr-TR" sz="2400" dirty="0" err="1"/>
              <a:t>actions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future</a:t>
            </a:r>
            <a:endParaRPr lang="tr-TR" sz="2400" dirty="0"/>
          </a:p>
          <a:p>
            <a:r>
              <a:rPr lang="tr-TR" sz="2400" dirty="0" err="1"/>
              <a:t>Developed</a:t>
            </a:r>
            <a:r>
              <a:rPr lang="tr-TR" sz="2400" dirty="0"/>
              <a:t> </a:t>
            </a:r>
            <a:r>
              <a:rPr lang="tr-TR" sz="2400" dirty="0" err="1"/>
              <a:t>new</a:t>
            </a:r>
            <a:r>
              <a:rPr lang="tr-TR" sz="2400" dirty="0"/>
              <a:t> </a:t>
            </a:r>
            <a:r>
              <a:rPr lang="tr-TR" sz="2400" dirty="0" err="1"/>
              <a:t>knowledge</a:t>
            </a:r>
            <a:r>
              <a:rPr lang="tr-TR" sz="2400" dirty="0"/>
              <a:t>, </a:t>
            </a:r>
            <a:r>
              <a:rPr lang="tr-TR" sz="2400" dirty="0" err="1"/>
              <a:t>skills</a:t>
            </a:r>
            <a:r>
              <a:rPr lang="tr-TR" sz="2400" dirty="0"/>
              <a:t> and </a:t>
            </a:r>
            <a:r>
              <a:rPr lang="tr-TR" sz="2400" dirty="0" err="1"/>
              <a:t>competencies</a:t>
            </a:r>
            <a:r>
              <a:rPr lang="tr-TR" sz="2400" dirty="0"/>
              <a:t> </a:t>
            </a:r>
            <a:r>
              <a:rPr lang="tr-TR" sz="2400" dirty="0" err="1"/>
              <a:t>through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interactions</a:t>
            </a:r>
            <a:r>
              <a:rPr lang="tr-TR" sz="2400" dirty="0"/>
              <a:t> </a:t>
            </a:r>
            <a:r>
              <a:rPr lang="tr-TR" sz="2400" dirty="0" err="1"/>
              <a:t>between</a:t>
            </a:r>
            <a:r>
              <a:rPr lang="tr-TR" sz="2400" dirty="0"/>
              <a:t> </a:t>
            </a:r>
            <a:r>
              <a:rPr lang="tr-TR" sz="2400" dirty="0" err="1"/>
              <a:t>participants</a:t>
            </a:r>
            <a:r>
              <a:rPr lang="tr-TR" sz="2400" dirty="0"/>
              <a:t> and </a:t>
            </a:r>
            <a:r>
              <a:rPr lang="tr-TR" sz="2400" dirty="0" err="1"/>
              <a:t>sharing</a:t>
            </a:r>
            <a:r>
              <a:rPr lang="tr-TR" sz="2400" dirty="0"/>
              <a:t> of </a:t>
            </a:r>
            <a:r>
              <a:rPr lang="tr-TR" sz="2400" dirty="0" err="1"/>
              <a:t>existing</a:t>
            </a:r>
            <a:r>
              <a:rPr lang="tr-TR" sz="2400" dirty="0"/>
              <a:t> </a:t>
            </a:r>
            <a:r>
              <a:rPr lang="tr-TR" sz="2400" dirty="0" err="1"/>
              <a:t>local</a:t>
            </a:r>
            <a:r>
              <a:rPr lang="tr-TR" sz="2400" dirty="0"/>
              <a:t> </a:t>
            </a:r>
            <a:r>
              <a:rPr lang="tr-TR" sz="2400" dirty="0" err="1"/>
              <a:t>knowledge</a:t>
            </a:r>
            <a:r>
              <a:rPr lang="tr-TR" sz="2400" dirty="0"/>
              <a:t> and </a:t>
            </a:r>
            <a:r>
              <a:rPr lang="tr-TR" sz="2400" dirty="0" err="1"/>
              <a:t>experience</a:t>
            </a:r>
            <a:r>
              <a:rPr lang="tr-TR" sz="2400" dirty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3814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75126-81E1-B442-A0E9-7CA306ABB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What </a:t>
            </a:r>
            <a:r>
              <a:rPr lang="tr-TR" b="1" dirty="0" err="1"/>
              <a:t>skills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learner</a:t>
            </a:r>
            <a:r>
              <a:rPr lang="tr-TR" b="1" dirty="0"/>
              <a:t> </a:t>
            </a:r>
            <a:r>
              <a:rPr lang="tr-TR" b="1" dirty="0" err="1"/>
              <a:t>will</a:t>
            </a:r>
            <a:r>
              <a:rPr lang="tr-TR" b="1" dirty="0"/>
              <a:t> </a:t>
            </a:r>
            <a:r>
              <a:rPr lang="tr-TR" b="1" dirty="0" err="1"/>
              <a:t>acquire</a:t>
            </a:r>
            <a:r>
              <a:rPr lang="tr-TR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95BE5-3DFC-D84F-8387-E706B101B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5681" y="1465795"/>
            <a:ext cx="6281873" cy="52486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/>
              <a:t>Basic</a:t>
            </a:r>
          </a:p>
          <a:p>
            <a:r>
              <a:rPr lang="tr-TR" dirty="0"/>
              <a:t>Ability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analyse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needs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</a:t>
            </a:r>
            <a:r>
              <a:rPr lang="tr-TR" dirty="0" err="1"/>
              <a:t>destination</a:t>
            </a:r>
            <a:r>
              <a:rPr lang="tr-TR" dirty="0"/>
              <a:t> </a:t>
            </a:r>
            <a:r>
              <a:rPr lang="tr-TR" dirty="0" err="1"/>
              <a:t>products</a:t>
            </a:r>
            <a:r>
              <a:rPr lang="tr-TR" dirty="0"/>
              <a:t> </a:t>
            </a:r>
            <a:r>
              <a:rPr lang="tr-TR" dirty="0" err="1"/>
              <a:t>considering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corporative</a:t>
            </a:r>
            <a:r>
              <a:rPr lang="tr-TR" dirty="0"/>
              <a:t> </a:t>
            </a:r>
            <a:r>
              <a:rPr lang="tr-TR" dirty="0" err="1"/>
              <a:t>values</a:t>
            </a:r>
            <a:r>
              <a:rPr lang="tr-TR" dirty="0"/>
              <a:t> and </a:t>
            </a:r>
            <a:r>
              <a:rPr lang="tr-TR" dirty="0" err="1"/>
              <a:t>the</a:t>
            </a:r>
            <a:r>
              <a:rPr lang="tr-TR" dirty="0"/>
              <a:t> design of </a:t>
            </a:r>
            <a:r>
              <a:rPr lang="tr-TR" dirty="0" err="1"/>
              <a:t>new</a:t>
            </a:r>
            <a:r>
              <a:rPr lang="tr-TR" dirty="0"/>
              <a:t> services and </a:t>
            </a:r>
            <a:r>
              <a:rPr lang="tr-TR" dirty="0" err="1"/>
              <a:t>opportunities</a:t>
            </a:r>
            <a:r>
              <a:rPr lang="tr-TR" dirty="0"/>
              <a:t>.</a:t>
            </a:r>
          </a:p>
          <a:p>
            <a:r>
              <a:rPr lang="tr-TR" dirty="0"/>
              <a:t>Ability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analyze</a:t>
            </a:r>
            <a:r>
              <a:rPr lang="tr-TR" dirty="0"/>
              <a:t> and understand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relationship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tourism</a:t>
            </a:r>
            <a:r>
              <a:rPr lang="tr-TR" dirty="0"/>
              <a:t> and </a:t>
            </a:r>
            <a:r>
              <a:rPr lang="tr-TR" dirty="0" err="1"/>
              <a:t>local</a:t>
            </a:r>
            <a:r>
              <a:rPr lang="tr-TR" dirty="0"/>
              <a:t> </a:t>
            </a:r>
            <a:r>
              <a:rPr lang="tr-TR" dirty="0" err="1"/>
              <a:t>development</a:t>
            </a:r>
            <a:r>
              <a:rPr lang="tr-TR" dirty="0"/>
              <a:t> </a:t>
            </a:r>
            <a:r>
              <a:rPr lang="tr-TR" dirty="0" err="1"/>
              <a:t>within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Digital </a:t>
            </a:r>
            <a:r>
              <a:rPr lang="tr-TR" dirty="0" err="1"/>
              <a:t>Destination</a:t>
            </a:r>
            <a:r>
              <a:rPr lang="tr-TR" dirty="0"/>
              <a:t> </a:t>
            </a:r>
            <a:r>
              <a:rPr lang="tr-TR" dirty="0" err="1"/>
              <a:t>demands</a:t>
            </a:r>
            <a:r>
              <a:rPr lang="tr-TR" dirty="0"/>
              <a:t> </a:t>
            </a:r>
            <a:r>
              <a:rPr lang="tr-TR" dirty="0" err="1"/>
              <a:t>framework</a:t>
            </a:r>
            <a:r>
              <a:rPr lang="tr-TR" dirty="0"/>
              <a:t>.</a:t>
            </a:r>
          </a:p>
          <a:p>
            <a:r>
              <a:rPr lang="tr-TR" dirty="0"/>
              <a:t>Ability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learn</a:t>
            </a:r>
            <a:r>
              <a:rPr lang="tr-TR" dirty="0"/>
              <a:t> </a:t>
            </a:r>
            <a:r>
              <a:rPr lang="tr-TR" dirty="0" err="1"/>
              <a:t>independently</a:t>
            </a:r>
            <a:r>
              <a:rPr lang="tr-TR" dirty="0"/>
              <a:t> and </a:t>
            </a:r>
            <a:r>
              <a:rPr lang="tr-TR" dirty="0" err="1"/>
              <a:t>sensitivity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efficiency</a:t>
            </a:r>
            <a:r>
              <a:rPr lang="tr-TR" dirty="0"/>
              <a:t> of </a:t>
            </a:r>
            <a:r>
              <a:rPr lang="tr-TR" dirty="0" err="1"/>
              <a:t>digital</a:t>
            </a:r>
            <a:r>
              <a:rPr lang="tr-TR" dirty="0"/>
              <a:t> </a:t>
            </a:r>
            <a:r>
              <a:rPr lang="tr-TR" dirty="0" err="1"/>
              <a:t>destination</a:t>
            </a:r>
            <a:r>
              <a:rPr lang="tr-TR" dirty="0"/>
              <a:t> </a:t>
            </a:r>
            <a:r>
              <a:rPr lang="tr-TR" dirty="0" err="1"/>
              <a:t>tools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b="1" dirty="0" err="1"/>
              <a:t>Specific</a:t>
            </a:r>
            <a:endParaRPr lang="tr-TR" b="1" dirty="0"/>
          </a:p>
          <a:p>
            <a:r>
              <a:rPr lang="tr-TR" dirty="0"/>
              <a:t>Ability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develop</a:t>
            </a:r>
            <a:r>
              <a:rPr lang="tr-TR" dirty="0"/>
              <a:t> </a:t>
            </a:r>
            <a:r>
              <a:rPr lang="tr-TR" dirty="0" err="1"/>
              <a:t>studies</a:t>
            </a:r>
            <a:r>
              <a:rPr lang="tr-TR" dirty="0"/>
              <a:t> and </a:t>
            </a:r>
            <a:r>
              <a:rPr lang="tr-TR" dirty="0" err="1"/>
              <a:t>projects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implement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ICT </a:t>
            </a:r>
            <a:r>
              <a:rPr lang="tr-TR" dirty="0" err="1"/>
              <a:t>solutions</a:t>
            </a:r>
            <a:r>
              <a:rPr lang="tr-TR" dirty="0"/>
              <a:t> in </a:t>
            </a:r>
            <a:r>
              <a:rPr lang="tr-TR" dirty="0" err="1"/>
              <a:t>terms</a:t>
            </a:r>
            <a:r>
              <a:rPr lang="tr-TR" dirty="0"/>
              <a:t> of </a:t>
            </a:r>
            <a:r>
              <a:rPr lang="tr-TR" dirty="0" err="1"/>
              <a:t>destination</a:t>
            </a:r>
            <a:r>
              <a:rPr lang="tr-TR" dirty="0"/>
              <a:t> </a:t>
            </a:r>
            <a:r>
              <a:rPr lang="tr-TR" dirty="0" err="1"/>
              <a:t>management</a:t>
            </a:r>
            <a:r>
              <a:rPr lang="tr-TR" dirty="0"/>
              <a:t>.</a:t>
            </a:r>
          </a:p>
          <a:p>
            <a:r>
              <a:rPr lang="tr-TR" dirty="0"/>
              <a:t>Ability </a:t>
            </a:r>
            <a:r>
              <a:rPr lang="tr-TR" dirty="0" err="1"/>
              <a:t>to</a:t>
            </a:r>
            <a:r>
              <a:rPr lang="tr-TR" dirty="0"/>
              <a:t> understand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importance</a:t>
            </a:r>
            <a:r>
              <a:rPr lang="tr-TR" dirty="0"/>
              <a:t> of </a:t>
            </a:r>
            <a:r>
              <a:rPr lang="tr-TR" dirty="0" err="1"/>
              <a:t>developing</a:t>
            </a:r>
            <a:r>
              <a:rPr lang="tr-TR" dirty="0"/>
              <a:t> user </a:t>
            </a:r>
            <a:r>
              <a:rPr lang="tr-TR" dirty="0" err="1"/>
              <a:t>friendly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</a:t>
            </a:r>
            <a:r>
              <a:rPr lang="tr-TR" dirty="0" err="1"/>
              <a:t>tourism</a:t>
            </a:r>
            <a:r>
              <a:rPr lang="tr-TR" dirty="0"/>
              <a:t> </a:t>
            </a:r>
            <a:r>
              <a:rPr lang="tr-TR" dirty="0" err="1"/>
              <a:t>application</a:t>
            </a:r>
            <a:r>
              <a:rPr lang="tr-TR" dirty="0"/>
              <a:t> </a:t>
            </a:r>
            <a:r>
              <a:rPr lang="tr-TR" dirty="0" err="1"/>
              <a:t>collaboratively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related</a:t>
            </a:r>
            <a:r>
              <a:rPr lang="tr-TR" dirty="0"/>
              <a:t> </a:t>
            </a:r>
            <a:r>
              <a:rPr lang="tr-TR" dirty="0" err="1"/>
              <a:t>stakeholders</a:t>
            </a:r>
            <a:r>
              <a:rPr lang="tr-TR" dirty="0"/>
              <a:t>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2765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75126-81E1-B442-A0E9-7CA306ABB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What </a:t>
            </a:r>
            <a:r>
              <a:rPr lang="tr-TR" b="1" dirty="0" err="1"/>
              <a:t>skills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learner</a:t>
            </a:r>
            <a:r>
              <a:rPr lang="tr-TR" b="1" dirty="0"/>
              <a:t> </a:t>
            </a:r>
            <a:r>
              <a:rPr lang="tr-TR" b="1" dirty="0" err="1"/>
              <a:t>will</a:t>
            </a:r>
            <a:r>
              <a:rPr lang="tr-TR" b="1" dirty="0"/>
              <a:t> </a:t>
            </a:r>
            <a:r>
              <a:rPr lang="tr-TR" b="1" dirty="0" err="1"/>
              <a:t>acquire</a:t>
            </a:r>
            <a:r>
              <a:rPr lang="tr-TR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95BE5-3DFC-D84F-8387-E706B101B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Transversal</a:t>
            </a:r>
          </a:p>
          <a:p>
            <a:r>
              <a:rPr lang="tr-TR" dirty="0" err="1"/>
              <a:t>Ability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work</a:t>
            </a:r>
            <a:r>
              <a:rPr lang="tr-TR" dirty="0"/>
              <a:t> in a </a:t>
            </a:r>
            <a:r>
              <a:rPr lang="tr-TR" dirty="0" err="1"/>
              <a:t>multidisciplinary</a:t>
            </a:r>
            <a:r>
              <a:rPr lang="tr-TR" dirty="0"/>
              <a:t> </a:t>
            </a:r>
            <a:r>
              <a:rPr lang="tr-TR" dirty="0" err="1"/>
              <a:t>team</a:t>
            </a:r>
            <a:endParaRPr lang="tr-TR" dirty="0"/>
          </a:p>
          <a:p>
            <a:r>
              <a:rPr lang="tr-TR" dirty="0" err="1"/>
              <a:t>Ability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think</a:t>
            </a:r>
            <a:r>
              <a:rPr lang="tr-TR" dirty="0"/>
              <a:t> </a:t>
            </a:r>
            <a:r>
              <a:rPr lang="tr-TR" dirty="0" err="1"/>
              <a:t>critically</a:t>
            </a:r>
            <a:endParaRPr lang="tr-TR" dirty="0"/>
          </a:p>
          <a:p>
            <a:r>
              <a:rPr lang="tr-TR" dirty="0"/>
              <a:t>Ability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analyze</a:t>
            </a:r>
            <a:r>
              <a:rPr lang="tr-TR" dirty="0"/>
              <a:t> and </a:t>
            </a:r>
            <a:r>
              <a:rPr lang="tr-TR" dirty="0" err="1"/>
              <a:t>synthesise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of </a:t>
            </a:r>
            <a:r>
              <a:rPr lang="tr-TR" dirty="0" err="1"/>
              <a:t>digital</a:t>
            </a:r>
            <a:r>
              <a:rPr lang="tr-TR" dirty="0"/>
              <a:t> </a:t>
            </a:r>
            <a:r>
              <a:rPr lang="tr-TR" dirty="0" err="1"/>
              <a:t>destination</a:t>
            </a:r>
            <a:r>
              <a:rPr lang="tr-TR" dirty="0"/>
              <a:t> </a:t>
            </a:r>
            <a:r>
              <a:rPr lang="tr-TR" dirty="0" err="1"/>
              <a:t>projects</a:t>
            </a:r>
            <a:endParaRPr lang="tr-TR" dirty="0"/>
          </a:p>
          <a:p>
            <a:endParaRPr lang="tr-TR" b="1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3943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E83EB-FEA7-0E45-BD98-7BDF4650D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Which </a:t>
            </a:r>
            <a:r>
              <a:rPr lang="tr-TR" b="1" dirty="0" err="1"/>
              <a:t>criteria</a:t>
            </a:r>
            <a:r>
              <a:rPr lang="tr-TR" b="1" dirty="0"/>
              <a:t> </a:t>
            </a:r>
            <a:r>
              <a:rPr lang="tr-TR" b="1" dirty="0" err="1"/>
              <a:t>will</a:t>
            </a:r>
            <a:r>
              <a:rPr lang="tr-TR" b="1" dirty="0"/>
              <a:t> be </a:t>
            </a:r>
            <a:r>
              <a:rPr lang="tr-TR" b="1" dirty="0" err="1"/>
              <a:t>used</a:t>
            </a:r>
            <a:r>
              <a:rPr lang="tr-TR" b="1" dirty="0"/>
              <a:t> </a:t>
            </a:r>
            <a:r>
              <a:rPr lang="tr-TR" b="1" dirty="0" err="1"/>
              <a:t>to</a:t>
            </a:r>
            <a:r>
              <a:rPr lang="tr-TR" b="1" dirty="0"/>
              <a:t> </a:t>
            </a:r>
            <a:r>
              <a:rPr lang="tr-TR" b="1" dirty="0" err="1"/>
              <a:t>assess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acquired</a:t>
            </a:r>
            <a:r>
              <a:rPr lang="tr-TR" b="1" dirty="0"/>
              <a:t> </a:t>
            </a:r>
            <a:r>
              <a:rPr lang="tr-TR" b="1" dirty="0" err="1"/>
              <a:t>skills</a:t>
            </a:r>
            <a:r>
              <a:rPr lang="tr-TR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12733-22AC-7F42-BFED-4D2FF60F8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0516" y="866237"/>
            <a:ext cx="7067513" cy="4351338"/>
          </a:xfrm>
        </p:spPr>
        <p:txBody>
          <a:bodyPr/>
          <a:lstStyle/>
          <a:p>
            <a:pPr marL="1828800" lvl="4" indent="0">
              <a:buNone/>
            </a:pPr>
            <a:endParaRPr lang="tr-TR" dirty="0"/>
          </a:p>
          <a:p>
            <a:r>
              <a:rPr lang="tr-TR" dirty="0"/>
              <a:t>Understanding and </a:t>
            </a:r>
            <a:r>
              <a:rPr lang="tr-TR" dirty="0" err="1"/>
              <a:t>using</a:t>
            </a:r>
            <a:r>
              <a:rPr lang="tr-TR" dirty="0"/>
              <a:t> Digital Destination Management </a:t>
            </a:r>
            <a:r>
              <a:rPr lang="tr-TR" dirty="0" err="1"/>
              <a:t>tools</a:t>
            </a:r>
            <a:endParaRPr lang="tr-TR" dirty="0"/>
          </a:p>
          <a:p>
            <a:r>
              <a:rPr lang="tr-TR" dirty="0" err="1"/>
              <a:t>Storytelling</a:t>
            </a:r>
            <a:r>
              <a:rPr lang="tr-TR" dirty="0"/>
              <a:t> </a:t>
            </a:r>
            <a:r>
              <a:rPr lang="tr-TR" dirty="0" err="1"/>
              <a:t>criteria</a:t>
            </a:r>
            <a:endParaRPr lang="tr-TR" dirty="0"/>
          </a:p>
          <a:p>
            <a:r>
              <a:rPr lang="tr-TR" dirty="0" err="1"/>
              <a:t>Features</a:t>
            </a:r>
            <a:r>
              <a:rPr lang="tr-TR" dirty="0"/>
              <a:t> of DDM</a:t>
            </a:r>
          </a:p>
          <a:p>
            <a:r>
              <a:rPr lang="tr-TR" dirty="0"/>
              <a:t>Analysis of </a:t>
            </a:r>
            <a:r>
              <a:rPr lang="tr-TR" dirty="0" err="1"/>
              <a:t>the</a:t>
            </a:r>
            <a:r>
              <a:rPr lang="tr-TR" dirty="0"/>
              <a:t> DDM </a:t>
            </a:r>
            <a:r>
              <a:rPr lang="tr-TR" dirty="0" err="1"/>
              <a:t>tools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278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DBA21-7049-4A47-BB24-070778673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Target</a:t>
            </a:r>
            <a:r>
              <a:rPr lang="tr-TR" dirty="0"/>
              <a:t> </a:t>
            </a:r>
            <a:r>
              <a:rPr lang="tr-TR" dirty="0" err="1"/>
              <a:t>Group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180CD-7B27-1348-9A4D-1AEC5303D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1. </a:t>
            </a:r>
            <a:r>
              <a:rPr lang="tr-TR" sz="2600" dirty="0" err="1"/>
              <a:t>Participants</a:t>
            </a:r>
            <a:r>
              <a:rPr lang="tr-TR" sz="2600" dirty="0"/>
              <a:t> in SMARTDEMA Project</a:t>
            </a:r>
          </a:p>
          <a:p>
            <a:r>
              <a:rPr lang="tr-TR" sz="2600" dirty="0"/>
              <a:t>2. </a:t>
            </a:r>
            <a:r>
              <a:rPr lang="tr-TR" sz="2600" dirty="0" err="1"/>
              <a:t>University</a:t>
            </a:r>
            <a:r>
              <a:rPr lang="tr-TR" sz="2600" dirty="0"/>
              <a:t> </a:t>
            </a:r>
            <a:r>
              <a:rPr lang="tr-TR" sz="2600" dirty="0" err="1"/>
              <a:t>Students</a:t>
            </a:r>
            <a:endParaRPr lang="tr-TR" sz="2600" dirty="0"/>
          </a:p>
          <a:p>
            <a:r>
              <a:rPr lang="tr-TR" sz="2600" dirty="0"/>
              <a:t>3. </a:t>
            </a:r>
            <a:r>
              <a:rPr lang="tr-TR" sz="2600" dirty="0" err="1"/>
              <a:t>Managers</a:t>
            </a:r>
            <a:r>
              <a:rPr lang="tr-TR" sz="2600" dirty="0"/>
              <a:t> </a:t>
            </a:r>
            <a:r>
              <a:rPr lang="tr-TR" sz="2600" dirty="0" err="1"/>
              <a:t>and</a:t>
            </a:r>
            <a:r>
              <a:rPr lang="tr-TR" sz="2600" dirty="0"/>
              <a:t> </a:t>
            </a:r>
            <a:r>
              <a:rPr lang="tr-TR" sz="2600" dirty="0" err="1"/>
              <a:t>tourist</a:t>
            </a:r>
            <a:r>
              <a:rPr lang="tr-TR" sz="2600" dirty="0"/>
              <a:t> </a:t>
            </a:r>
            <a:r>
              <a:rPr lang="tr-TR" sz="2600" dirty="0" err="1"/>
              <a:t>professionals</a:t>
            </a:r>
            <a:endParaRPr lang="tr-TR" sz="2600" dirty="0"/>
          </a:p>
          <a:p>
            <a:r>
              <a:rPr lang="tr-TR" sz="2600" dirty="0"/>
              <a:t>4. People </a:t>
            </a:r>
            <a:r>
              <a:rPr lang="tr-TR" sz="2600" dirty="0" err="1"/>
              <a:t>interested</a:t>
            </a:r>
            <a:r>
              <a:rPr lang="tr-TR" sz="2600" dirty="0"/>
              <a:t> in </a:t>
            </a:r>
            <a:r>
              <a:rPr lang="tr-TR" sz="2600" dirty="0" err="1"/>
              <a:t>tourism</a:t>
            </a:r>
            <a:r>
              <a:rPr lang="tr-TR" sz="2600" dirty="0"/>
              <a:t> </a:t>
            </a:r>
            <a:r>
              <a:rPr lang="tr-TR" sz="2600" dirty="0" err="1"/>
              <a:t>destination</a:t>
            </a:r>
            <a:r>
              <a:rPr lang="tr-TR" sz="2600" dirty="0"/>
              <a:t> </a:t>
            </a:r>
            <a:r>
              <a:rPr lang="tr-TR" sz="2600" dirty="0" err="1"/>
              <a:t>management</a:t>
            </a:r>
            <a:endParaRPr lang="tr-TR" sz="2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916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1764D-4432-C348-98AC-6F5F7C74C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Why </a:t>
            </a:r>
            <a:r>
              <a:rPr lang="tr-TR" b="1" dirty="0" err="1"/>
              <a:t>will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target</a:t>
            </a:r>
            <a:r>
              <a:rPr lang="tr-TR" b="1" dirty="0"/>
              <a:t> </a:t>
            </a:r>
            <a:r>
              <a:rPr lang="tr-TR" b="1" dirty="0" err="1"/>
              <a:t>group</a:t>
            </a:r>
            <a:r>
              <a:rPr lang="tr-TR" b="1" dirty="0"/>
              <a:t> </a:t>
            </a:r>
            <a:r>
              <a:rPr lang="tr-TR" b="1" dirty="0" err="1"/>
              <a:t>get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training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40999-9B47-7546-A21B-37E9E8B9E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The </a:t>
            </a:r>
            <a:r>
              <a:rPr lang="tr-TR" dirty="0" err="1"/>
              <a:t>participant</a:t>
            </a:r>
            <a:r>
              <a:rPr lang="tr-TR" dirty="0"/>
              <a:t> is </a:t>
            </a:r>
            <a:r>
              <a:rPr lang="tr-TR" dirty="0" err="1"/>
              <a:t>able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:</a:t>
            </a:r>
          </a:p>
          <a:p>
            <a:r>
              <a:rPr lang="tr-TR" dirty="0" err="1"/>
              <a:t>learn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manage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plan </a:t>
            </a:r>
            <a:r>
              <a:rPr lang="tr-TR" dirty="0" err="1"/>
              <a:t>destinations</a:t>
            </a:r>
            <a:r>
              <a:rPr lang="tr-TR" dirty="0"/>
              <a:t> in </a:t>
            </a:r>
            <a:r>
              <a:rPr lang="tr-TR" dirty="0" err="1"/>
              <a:t>accordance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principles</a:t>
            </a:r>
            <a:r>
              <a:rPr lang="tr-TR" dirty="0"/>
              <a:t> of </a:t>
            </a:r>
            <a:r>
              <a:rPr lang="tr-TR" dirty="0" err="1"/>
              <a:t>smart</a:t>
            </a:r>
            <a:r>
              <a:rPr lang="tr-TR" dirty="0"/>
              <a:t> </a:t>
            </a:r>
            <a:r>
              <a:rPr lang="tr-TR" dirty="0" err="1"/>
              <a:t>destinations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</a:t>
            </a:r>
            <a:r>
              <a:rPr lang="tr-TR" dirty="0" err="1"/>
              <a:t>applications</a:t>
            </a:r>
            <a:r>
              <a:rPr lang="tr-TR" dirty="0"/>
              <a:t> (</a:t>
            </a:r>
            <a:r>
              <a:rPr lang="tr-TR" dirty="0" err="1"/>
              <a:t>using</a:t>
            </a:r>
            <a:r>
              <a:rPr lang="tr-TR" dirty="0"/>
              <a:t> GEO-DEMA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create</a:t>
            </a:r>
            <a:r>
              <a:rPr lang="tr-TR" dirty="0"/>
              <a:t> </a:t>
            </a:r>
            <a:r>
              <a:rPr lang="tr-TR" dirty="0" err="1"/>
              <a:t>stories</a:t>
            </a:r>
            <a:r>
              <a:rPr lang="tr-TR" dirty="0"/>
              <a:t>.</a:t>
            </a:r>
          </a:p>
          <a:p>
            <a:r>
              <a:rPr lang="tr-TR" dirty="0" err="1"/>
              <a:t>learn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importance</a:t>
            </a:r>
            <a:r>
              <a:rPr lang="tr-TR" dirty="0"/>
              <a:t> of </a:t>
            </a:r>
            <a:r>
              <a:rPr lang="tr-TR" dirty="0" err="1"/>
              <a:t>potential</a:t>
            </a:r>
            <a:r>
              <a:rPr lang="tr-TR" dirty="0"/>
              <a:t> </a:t>
            </a:r>
            <a:r>
              <a:rPr lang="tr-TR" dirty="0" err="1"/>
              <a:t>scenerios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linking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destinations</a:t>
            </a:r>
            <a:r>
              <a:rPr lang="tr-TR" dirty="0"/>
              <a:t> </a:t>
            </a:r>
            <a:r>
              <a:rPr lang="tr-TR" dirty="0" err="1"/>
              <a:t>full</a:t>
            </a:r>
            <a:r>
              <a:rPr lang="tr-TR" dirty="0"/>
              <a:t> </a:t>
            </a:r>
            <a:r>
              <a:rPr lang="tr-TR" dirty="0" err="1"/>
              <a:t>range</a:t>
            </a:r>
            <a:r>
              <a:rPr lang="tr-TR" dirty="0"/>
              <a:t> of services-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accommodation</a:t>
            </a:r>
            <a:r>
              <a:rPr lang="tr-TR" dirty="0"/>
              <a:t>, </a:t>
            </a:r>
            <a:r>
              <a:rPr lang="tr-TR" dirty="0" err="1"/>
              <a:t>tours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activities</a:t>
            </a:r>
            <a:r>
              <a:rPr lang="tr-TR" dirty="0"/>
              <a:t>,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local</a:t>
            </a:r>
            <a:r>
              <a:rPr lang="tr-TR" dirty="0"/>
              <a:t> </a:t>
            </a:r>
            <a:r>
              <a:rPr lang="tr-TR" dirty="0" err="1"/>
              <a:t>public</a:t>
            </a:r>
            <a:r>
              <a:rPr lang="tr-TR" dirty="0"/>
              <a:t> transport — </a:t>
            </a:r>
          </a:p>
          <a:p>
            <a:r>
              <a:rPr lang="tr-TR" dirty="0" err="1"/>
              <a:t>learn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importance</a:t>
            </a:r>
            <a:r>
              <a:rPr lang="tr-TR" dirty="0"/>
              <a:t> of </a:t>
            </a:r>
            <a:r>
              <a:rPr lang="tr-TR" dirty="0" err="1"/>
              <a:t>offering</a:t>
            </a:r>
            <a:r>
              <a:rPr lang="tr-TR" dirty="0"/>
              <a:t> </a:t>
            </a:r>
            <a:r>
              <a:rPr lang="tr-TR" dirty="0" err="1"/>
              <a:t>individualized</a:t>
            </a:r>
            <a:r>
              <a:rPr lang="tr-TR" dirty="0"/>
              <a:t> </a:t>
            </a:r>
            <a:r>
              <a:rPr lang="tr-TR" dirty="0" err="1"/>
              <a:t>support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service </a:t>
            </a:r>
            <a:r>
              <a:rPr lang="tr-TR" dirty="0" err="1"/>
              <a:t>throughout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entire</a:t>
            </a:r>
            <a:r>
              <a:rPr lang="tr-TR" dirty="0"/>
              <a:t> —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pre</a:t>
            </a:r>
            <a:r>
              <a:rPr lang="tr-TR" dirty="0"/>
              <a:t>-</a:t>
            </a:r>
            <a:r>
              <a:rPr lang="tr-TR" dirty="0" err="1"/>
              <a:t>check</a:t>
            </a:r>
            <a:r>
              <a:rPr lang="tr-TR" dirty="0"/>
              <a:t>-in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ease</a:t>
            </a:r>
            <a:r>
              <a:rPr lang="tr-TR" dirty="0"/>
              <a:t> of </a:t>
            </a:r>
            <a:r>
              <a:rPr lang="tr-TR" dirty="0" err="1"/>
              <a:t>chat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reviewing</a:t>
            </a:r>
            <a:r>
              <a:rPr lang="tr-TR" dirty="0"/>
              <a:t> </a:t>
            </a:r>
            <a:r>
              <a:rPr lang="tr-TR" dirty="0" err="1"/>
              <a:t>recommended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/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booked</a:t>
            </a:r>
            <a:r>
              <a:rPr lang="tr-TR" dirty="0"/>
              <a:t> </a:t>
            </a:r>
            <a:r>
              <a:rPr lang="tr-TR" dirty="0" err="1"/>
              <a:t>offers</a:t>
            </a:r>
            <a:r>
              <a:rPr lang="tr-TR" dirty="0"/>
              <a:t> on-site. </a:t>
            </a:r>
          </a:p>
        </p:txBody>
      </p:sp>
    </p:spTree>
    <p:extLst>
      <p:ext uri="{BB962C8B-B14F-4D97-AF65-F5344CB8AC3E}">
        <p14:creationId xmlns:p14="http://schemas.microsoft.com/office/powerpoint/2010/main" val="141296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28F55-2D7E-FC4F-92E8-F84A0926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Why </a:t>
            </a:r>
            <a:r>
              <a:rPr lang="tr-TR" b="1" dirty="0" err="1"/>
              <a:t>will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target</a:t>
            </a:r>
            <a:r>
              <a:rPr lang="tr-TR" b="1" dirty="0"/>
              <a:t> </a:t>
            </a:r>
            <a:r>
              <a:rPr lang="tr-TR" b="1" dirty="0" err="1"/>
              <a:t>group</a:t>
            </a:r>
            <a:r>
              <a:rPr lang="tr-TR" b="1" dirty="0"/>
              <a:t> </a:t>
            </a:r>
            <a:r>
              <a:rPr lang="tr-TR" b="1" dirty="0" err="1"/>
              <a:t>get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training</a:t>
            </a:r>
            <a:endParaRPr lang="tr-T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AD468-A0C0-5542-8CB6-E4CB4E917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3939" y="538491"/>
            <a:ext cx="7804390" cy="65601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400" dirty="0"/>
              <a:t>The </a:t>
            </a:r>
            <a:r>
              <a:rPr lang="tr-TR" sz="2400" dirty="0" err="1"/>
              <a:t>participant</a:t>
            </a:r>
            <a:r>
              <a:rPr lang="tr-TR" sz="2400" dirty="0"/>
              <a:t> is </a:t>
            </a:r>
            <a:r>
              <a:rPr lang="tr-TR" sz="2400" dirty="0" err="1"/>
              <a:t>able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:</a:t>
            </a:r>
          </a:p>
          <a:p>
            <a:r>
              <a:rPr lang="tr-TR" sz="2400" dirty="0"/>
              <a:t>understand </a:t>
            </a:r>
            <a:r>
              <a:rPr lang="tr-TR" sz="2400" dirty="0" err="1"/>
              <a:t>various</a:t>
            </a:r>
            <a:r>
              <a:rPr lang="tr-TR" sz="2400" dirty="0"/>
              <a:t> </a:t>
            </a:r>
            <a:r>
              <a:rPr lang="tr-TR" sz="2400" dirty="0" err="1"/>
              <a:t>digital</a:t>
            </a:r>
            <a:r>
              <a:rPr lang="tr-TR" sz="2400" dirty="0"/>
              <a:t> </a:t>
            </a:r>
            <a:r>
              <a:rPr lang="tr-TR" sz="2400" dirty="0" err="1"/>
              <a:t>tools</a:t>
            </a:r>
            <a:r>
              <a:rPr lang="tr-TR" sz="2400" dirty="0"/>
              <a:t> </a:t>
            </a:r>
            <a:r>
              <a:rPr lang="tr-TR" sz="2400" dirty="0" err="1"/>
              <a:t>such</a:t>
            </a:r>
            <a:r>
              <a:rPr lang="tr-TR" sz="2400" dirty="0"/>
              <a:t> as </a:t>
            </a:r>
            <a:r>
              <a:rPr lang="tr-TR" sz="2400" dirty="0" err="1"/>
              <a:t>social</a:t>
            </a:r>
            <a:r>
              <a:rPr lang="tr-TR" sz="2400" dirty="0"/>
              <a:t> </a:t>
            </a:r>
            <a:r>
              <a:rPr lang="tr-TR" sz="2400" dirty="0" err="1"/>
              <a:t>websites</a:t>
            </a:r>
            <a:r>
              <a:rPr lang="tr-TR" sz="2400" dirty="0"/>
              <a:t>, </a:t>
            </a:r>
            <a:r>
              <a:rPr lang="tr-TR" sz="2400" dirty="0" err="1"/>
              <a:t>public</a:t>
            </a:r>
            <a:r>
              <a:rPr lang="tr-TR" sz="2400" dirty="0"/>
              <a:t> </a:t>
            </a:r>
            <a:r>
              <a:rPr lang="tr-TR" sz="2400" dirty="0" err="1"/>
              <a:t>forums</a:t>
            </a:r>
            <a:r>
              <a:rPr lang="tr-TR" sz="2400" dirty="0"/>
              <a:t>, </a:t>
            </a:r>
            <a:r>
              <a:rPr lang="tr-TR" sz="2400" dirty="0" err="1"/>
              <a:t>applications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online </a:t>
            </a:r>
            <a:r>
              <a:rPr lang="tr-TR" sz="2400" dirty="0" err="1"/>
              <a:t>platforms</a:t>
            </a:r>
            <a:r>
              <a:rPr lang="tr-TR" sz="2400" dirty="0"/>
              <a:t> can be </a:t>
            </a:r>
            <a:r>
              <a:rPr lang="tr-TR" sz="2400" dirty="0" err="1"/>
              <a:t>used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effective</a:t>
            </a:r>
            <a:r>
              <a:rPr lang="tr-TR" sz="2400" dirty="0"/>
              <a:t> </a:t>
            </a:r>
            <a:r>
              <a:rPr lang="tr-TR" sz="2400" dirty="0" err="1"/>
              <a:t>visitor</a:t>
            </a:r>
            <a:r>
              <a:rPr lang="tr-TR" sz="2400" dirty="0"/>
              <a:t> &amp; </a:t>
            </a:r>
            <a:r>
              <a:rPr lang="tr-TR" sz="2400" dirty="0" err="1"/>
              <a:t>citizen</a:t>
            </a:r>
            <a:r>
              <a:rPr lang="tr-TR" sz="2400" dirty="0"/>
              <a:t> </a:t>
            </a:r>
            <a:r>
              <a:rPr lang="tr-TR" sz="2400" dirty="0" err="1"/>
              <a:t>participation</a:t>
            </a:r>
            <a:r>
              <a:rPr lang="tr-TR" sz="2400" dirty="0"/>
              <a:t> in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destination</a:t>
            </a:r>
            <a:r>
              <a:rPr lang="tr-TR" sz="2400" dirty="0"/>
              <a:t> </a:t>
            </a:r>
            <a:r>
              <a:rPr lang="tr-TR" sz="2400" dirty="0" err="1"/>
              <a:t>planning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decision-making</a:t>
            </a:r>
            <a:r>
              <a:rPr lang="tr-TR" sz="2400" dirty="0"/>
              <a:t> </a:t>
            </a:r>
            <a:r>
              <a:rPr lang="tr-TR" sz="2400" dirty="0" err="1"/>
              <a:t>process</a:t>
            </a:r>
            <a:r>
              <a:rPr lang="tr-TR" sz="2400" dirty="0"/>
              <a:t> in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city</a:t>
            </a:r>
            <a:r>
              <a:rPr lang="tr-TR" sz="2400" dirty="0"/>
              <a:t>.</a:t>
            </a:r>
          </a:p>
          <a:p>
            <a:r>
              <a:rPr lang="tr-TR" sz="2400" dirty="0" err="1"/>
              <a:t>engage</a:t>
            </a:r>
            <a:r>
              <a:rPr lang="tr-TR" sz="2400" dirty="0"/>
              <a:t> in a </a:t>
            </a:r>
            <a:r>
              <a:rPr lang="tr-TR" sz="2400" dirty="0" err="1"/>
              <a:t>personalized</a:t>
            </a:r>
            <a:r>
              <a:rPr lang="tr-TR" sz="2400" dirty="0"/>
              <a:t> </a:t>
            </a:r>
            <a:r>
              <a:rPr lang="tr-TR" sz="2400" dirty="0" err="1"/>
              <a:t>way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discover</a:t>
            </a:r>
            <a:r>
              <a:rPr lang="tr-TR" sz="2400" dirty="0"/>
              <a:t> </a:t>
            </a:r>
            <a:r>
              <a:rPr lang="tr-TR" sz="2400" dirty="0" err="1"/>
              <a:t>citizens</a:t>
            </a:r>
            <a:r>
              <a:rPr lang="tr-TR" sz="2400" dirty="0"/>
              <a:t>’ </a:t>
            </a:r>
            <a:r>
              <a:rPr lang="tr-TR" sz="2400" dirty="0" err="1"/>
              <a:t>emotions</a:t>
            </a:r>
            <a:r>
              <a:rPr lang="tr-TR" sz="2400" dirty="0"/>
              <a:t> </a:t>
            </a:r>
            <a:r>
              <a:rPr lang="tr-TR" sz="2400" dirty="0" err="1"/>
              <a:t>triggered</a:t>
            </a:r>
            <a:r>
              <a:rPr lang="tr-TR" sz="2400" dirty="0"/>
              <a:t> by </a:t>
            </a:r>
            <a:r>
              <a:rPr lang="tr-TR" sz="2400" dirty="0" err="1"/>
              <a:t>different</a:t>
            </a:r>
            <a:r>
              <a:rPr lang="tr-TR" sz="2400" dirty="0"/>
              <a:t> </a:t>
            </a:r>
            <a:r>
              <a:rPr lang="tr-TR" sz="2400" dirty="0" err="1"/>
              <a:t>aspects</a:t>
            </a:r>
            <a:r>
              <a:rPr lang="tr-TR" sz="2400" dirty="0"/>
              <a:t> </a:t>
            </a:r>
            <a:r>
              <a:rPr lang="tr-TR" sz="2400" dirty="0" err="1"/>
              <a:t>caused</a:t>
            </a:r>
            <a:r>
              <a:rPr lang="tr-TR" sz="2400" dirty="0"/>
              <a:t> by </a:t>
            </a:r>
            <a:r>
              <a:rPr lang="tr-TR" sz="2400" dirty="0" err="1"/>
              <a:t>places</a:t>
            </a:r>
            <a:r>
              <a:rPr lang="tr-TR" sz="2400" dirty="0"/>
              <a:t> in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city</a:t>
            </a:r>
            <a:r>
              <a:rPr lang="tr-TR" sz="2400" dirty="0"/>
              <a:t>.</a:t>
            </a:r>
          </a:p>
          <a:p>
            <a:r>
              <a:rPr lang="tr-TR" sz="2400" dirty="0"/>
              <a:t>understand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importance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interact</a:t>
            </a:r>
            <a:r>
              <a:rPr lang="tr-TR" sz="2400" dirty="0"/>
              <a:t> in </a:t>
            </a:r>
            <a:r>
              <a:rPr lang="tr-TR" sz="2400" dirty="0" err="1"/>
              <a:t>real</a:t>
            </a:r>
            <a:r>
              <a:rPr lang="tr-TR" sz="2400" dirty="0"/>
              <a:t> time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destination</a:t>
            </a:r>
            <a:r>
              <a:rPr lang="tr-TR" sz="2400" dirty="0"/>
              <a:t>.</a:t>
            </a:r>
          </a:p>
          <a:p>
            <a:r>
              <a:rPr lang="tr-TR" sz="2400" dirty="0"/>
              <a:t>understand and </a:t>
            </a:r>
            <a:r>
              <a:rPr lang="tr-TR" sz="2400" dirty="0" err="1"/>
              <a:t>use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digital</a:t>
            </a:r>
            <a:r>
              <a:rPr lang="tr-TR" sz="2400" dirty="0"/>
              <a:t> </a:t>
            </a:r>
            <a:r>
              <a:rPr lang="tr-TR" sz="2400" dirty="0" err="1"/>
              <a:t>tools</a:t>
            </a:r>
            <a:r>
              <a:rPr lang="tr-TR" sz="2400" dirty="0"/>
              <a:t> </a:t>
            </a:r>
            <a:r>
              <a:rPr lang="tr-TR" sz="2400" dirty="0" err="1"/>
              <a:t>such</a:t>
            </a:r>
            <a:r>
              <a:rPr lang="tr-TR" sz="2400" dirty="0"/>
              <a:t> as GEO-DEMA App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improve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level</a:t>
            </a:r>
            <a:r>
              <a:rPr lang="tr-TR" sz="2400" dirty="0"/>
              <a:t> of </a:t>
            </a:r>
            <a:r>
              <a:rPr lang="tr-TR" sz="2400" dirty="0" err="1"/>
              <a:t>information</a:t>
            </a:r>
            <a:r>
              <a:rPr lang="tr-TR" sz="2400" dirty="0"/>
              <a:t> </a:t>
            </a:r>
            <a:r>
              <a:rPr lang="tr-TR" sz="2400" dirty="0" err="1"/>
              <a:t>about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destinations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how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use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data in </a:t>
            </a:r>
            <a:r>
              <a:rPr lang="tr-TR" sz="2400" dirty="0" err="1"/>
              <a:t>terms</a:t>
            </a:r>
            <a:r>
              <a:rPr lang="tr-TR" sz="2400" dirty="0"/>
              <a:t> of </a:t>
            </a:r>
            <a:r>
              <a:rPr lang="tr-TR" sz="2400" dirty="0" err="1"/>
              <a:t>digital</a:t>
            </a:r>
            <a:r>
              <a:rPr lang="tr-TR" sz="2400" dirty="0"/>
              <a:t> </a:t>
            </a:r>
            <a:r>
              <a:rPr lang="tr-TR" sz="2400" dirty="0" err="1"/>
              <a:t>des</a:t>
            </a:r>
            <a:r>
              <a:rPr lang="tr-TR" sz="2400" dirty="0"/>
              <a:t>. </a:t>
            </a:r>
            <a:r>
              <a:rPr lang="tr-TR" sz="2400" dirty="0" err="1"/>
              <a:t>concept</a:t>
            </a:r>
            <a:r>
              <a:rPr lang="tr-TR" sz="2400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775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5AC4E-5CE6-4548-A51A-995AE9095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Training </a:t>
            </a:r>
            <a:r>
              <a:rPr lang="tr-TR" dirty="0" err="1"/>
              <a:t>Description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9EA37-7628-7C48-9984-FA3036D9A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986" y="803186"/>
            <a:ext cx="7380514" cy="5248622"/>
          </a:xfrm>
        </p:spPr>
        <p:txBody>
          <a:bodyPr>
            <a:normAutofit/>
          </a:bodyPr>
          <a:lstStyle/>
          <a:p>
            <a:r>
              <a:rPr lang="tr-TR" sz="2200" dirty="0"/>
              <a:t>This </a:t>
            </a:r>
            <a:r>
              <a:rPr lang="tr-TR" sz="2200" dirty="0" err="1"/>
              <a:t>training</a:t>
            </a:r>
            <a:r>
              <a:rPr lang="tr-TR" sz="2200" dirty="0"/>
              <a:t> </a:t>
            </a:r>
            <a:r>
              <a:rPr lang="tr-TR" sz="2200" dirty="0" err="1"/>
              <a:t>will</a:t>
            </a:r>
            <a:r>
              <a:rPr lang="tr-TR" sz="2200" dirty="0"/>
              <a:t> </a:t>
            </a:r>
            <a:r>
              <a:rPr lang="tr-TR" sz="2200" dirty="0" err="1"/>
              <a:t>provide</a:t>
            </a:r>
            <a:r>
              <a:rPr lang="tr-TR" sz="2200" dirty="0"/>
              <a:t> a </a:t>
            </a:r>
            <a:r>
              <a:rPr lang="tr-TR" sz="2200" dirty="0" err="1"/>
              <a:t>new</a:t>
            </a:r>
            <a:r>
              <a:rPr lang="tr-TR" sz="2200" dirty="0"/>
              <a:t> </a:t>
            </a:r>
            <a:r>
              <a:rPr lang="tr-TR" sz="2200" dirty="0" err="1"/>
              <a:t>approach</a:t>
            </a:r>
            <a:r>
              <a:rPr lang="tr-TR" sz="2200" dirty="0"/>
              <a:t> </a:t>
            </a:r>
            <a:r>
              <a:rPr lang="tr-TR" sz="2200" dirty="0" err="1"/>
              <a:t>to</a:t>
            </a:r>
            <a:r>
              <a:rPr lang="tr-TR" sz="2200" dirty="0"/>
              <a:t> </a:t>
            </a:r>
            <a:r>
              <a:rPr lang="tr-TR" sz="2200" dirty="0" err="1"/>
              <a:t>management</a:t>
            </a:r>
            <a:r>
              <a:rPr lang="tr-TR" sz="2200" dirty="0"/>
              <a:t> </a:t>
            </a:r>
            <a:r>
              <a:rPr lang="tr-TR" sz="2200" dirty="0" err="1"/>
              <a:t>and</a:t>
            </a:r>
            <a:r>
              <a:rPr lang="tr-TR" sz="2200" dirty="0"/>
              <a:t> </a:t>
            </a:r>
            <a:r>
              <a:rPr lang="tr-TR" sz="2200" dirty="0" err="1"/>
              <a:t>planning</a:t>
            </a:r>
            <a:r>
              <a:rPr lang="tr-TR" sz="2200" dirty="0"/>
              <a:t> of </a:t>
            </a:r>
            <a:r>
              <a:rPr lang="tr-TR" sz="2200" dirty="0" err="1"/>
              <a:t>tourism</a:t>
            </a:r>
            <a:r>
              <a:rPr lang="tr-TR" sz="2200" dirty="0"/>
              <a:t> </a:t>
            </a:r>
            <a:r>
              <a:rPr lang="tr-TR" sz="2200" dirty="0" err="1"/>
              <a:t>areas</a:t>
            </a:r>
            <a:r>
              <a:rPr lang="tr-TR" sz="2200" dirty="0"/>
              <a:t>.</a:t>
            </a:r>
          </a:p>
          <a:p>
            <a:r>
              <a:rPr lang="tr-TR" sz="2200" dirty="0"/>
              <a:t>This </a:t>
            </a:r>
            <a:r>
              <a:rPr lang="tr-TR" sz="2200" dirty="0" err="1"/>
              <a:t>new</a:t>
            </a:r>
            <a:r>
              <a:rPr lang="tr-TR" sz="2200" dirty="0"/>
              <a:t> </a:t>
            </a:r>
            <a:r>
              <a:rPr lang="tr-TR" sz="2200" dirty="0" err="1"/>
              <a:t>paradigm</a:t>
            </a:r>
            <a:r>
              <a:rPr lang="tr-TR" sz="2200" dirty="0"/>
              <a:t> is </a:t>
            </a:r>
            <a:r>
              <a:rPr lang="tr-TR" sz="2200" dirty="0" err="1"/>
              <a:t>characterized</a:t>
            </a:r>
            <a:r>
              <a:rPr lang="tr-TR" sz="2200" dirty="0"/>
              <a:t> </a:t>
            </a:r>
            <a:r>
              <a:rPr lang="tr-TR" sz="2200" dirty="0" err="1"/>
              <a:t>by</a:t>
            </a:r>
            <a:r>
              <a:rPr lang="tr-TR" sz="2200" dirty="0"/>
              <a:t>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important</a:t>
            </a:r>
            <a:r>
              <a:rPr lang="tr-TR" sz="2200" dirty="0"/>
              <a:t> role </a:t>
            </a:r>
            <a:r>
              <a:rPr lang="tr-TR" sz="2200" dirty="0" err="1"/>
              <a:t>that</a:t>
            </a:r>
            <a:r>
              <a:rPr lang="tr-TR" sz="2200" dirty="0"/>
              <a:t> </a:t>
            </a:r>
            <a:r>
              <a:rPr lang="tr-TR" sz="2200" dirty="0" err="1"/>
              <a:t>new</a:t>
            </a:r>
            <a:r>
              <a:rPr lang="tr-TR" sz="2200" dirty="0"/>
              <a:t> </a:t>
            </a:r>
            <a:r>
              <a:rPr lang="tr-TR" sz="2200" dirty="0" err="1"/>
              <a:t>technologies</a:t>
            </a:r>
            <a:r>
              <a:rPr lang="tr-TR" sz="2200" dirty="0"/>
              <a:t> </a:t>
            </a:r>
            <a:r>
              <a:rPr lang="tr-TR" sz="2200" dirty="0" err="1"/>
              <a:t>and</a:t>
            </a:r>
            <a:r>
              <a:rPr lang="tr-TR" sz="2200" dirty="0"/>
              <a:t> </a:t>
            </a:r>
            <a:r>
              <a:rPr lang="tr-TR" sz="2200" dirty="0" err="1"/>
              <a:t>management</a:t>
            </a:r>
            <a:r>
              <a:rPr lang="tr-TR" sz="2200" dirty="0"/>
              <a:t> </a:t>
            </a:r>
            <a:r>
              <a:rPr lang="tr-TR" sz="2200" dirty="0" err="1"/>
              <a:t>based</a:t>
            </a:r>
            <a:r>
              <a:rPr lang="tr-TR" sz="2200" dirty="0"/>
              <a:t> on </a:t>
            </a:r>
            <a:r>
              <a:rPr lang="tr-TR" sz="2200" dirty="0" err="1"/>
              <a:t>the</a:t>
            </a:r>
            <a:r>
              <a:rPr lang="tr-TR" sz="2200" dirty="0"/>
              <a:t> data.</a:t>
            </a:r>
          </a:p>
          <a:p>
            <a:r>
              <a:rPr lang="tr-TR" sz="2200" dirty="0"/>
              <a:t>DDM is a </a:t>
            </a:r>
            <a:r>
              <a:rPr lang="tr-TR" sz="2200" dirty="0" err="1"/>
              <a:t>more</a:t>
            </a:r>
            <a:r>
              <a:rPr lang="tr-TR" sz="2200" dirty="0"/>
              <a:t> </a:t>
            </a:r>
            <a:r>
              <a:rPr lang="tr-TR" sz="2200" dirty="0" err="1"/>
              <a:t>efficient</a:t>
            </a:r>
            <a:r>
              <a:rPr lang="tr-TR" sz="2200" dirty="0"/>
              <a:t>, </a:t>
            </a:r>
            <a:r>
              <a:rPr lang="tr-TR" sz="2200" dirty="0" err="1"/>
              <a:t>sustainable</a:t>
            </a:r>
            <a:r>
              <a:rPr lang="tr-TR" sz="2200" dirty="0"/>
              <a:t> </a:t>
            </a:r>
            <a:r>
              <a:rPr lang="tr-TR" sz="2200" dirty="0" err="1"/>
              <a:t>and</a:t>
            </a:r>
            <a:r>
              <a:rPr lang="tr-TR" sz="2200" dirty="0"/>
              <a:t> </a:t>
            </a:r>
            <a:r>
              <a:rPr lang="tr-TR" sz="2200" dirty="0" err="1"/>
              <a:t>resilient</a:t>
            </a:r>
            <a:r>
              <a:rPr lang="tr-TR" sz="2200" dirty="0"/>
              <a:t> model, </a:t>
            </a:r>
            <a:r>
              <a:rPr lang="tr-TR" sz="2200" dirty="0" err="1"/>
              <a:t>capable</a:t>
            </a:r>
            <a:r>
              <a:rPr lang="tr-TR" sz="2200" dirty="0"/>
              <a:t> of </a:t>
            </a:r>
            <a:r>
              <a:rPr lang="tr-TR" sz="2200" dirty="0" err="1"/>
              <a:t>better</a:t>
            </a:r>
            <a:r>
              <a:rPr lang="tr-TR" sz="2200" dirty="0"/>
              <a:t> </a:t>
            </a:r>
            <a:r>
              <a:rPr lang="tr-TR" sz="2200" dirty="0" err="1"/>
              <a:t>managing</a:t>
            </a:r>
            <a:r>
              <a:rPr lang="tr-TR" sz="2200" dirty="0"/>
              <a:t> in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digital</a:t>
            </a:r>
            <a:r>
              <a:rPr lang="tr-TR" sz="2200" dirty="0"/>
              <a:t> </a:t>
            </a:r>
            <a:r>
              <a:rPr lang="tr-TR" sz="2200" dirty="0" err="1"/>
              <a:t>and</a:t>
            </a:r>
            <a:r>
              <a:rPr lang="tr-TR" sz="2200" dirty="0"/>
              <a:t> </a:t>
            </a:r>
            <a:r>
              <a:rPr lang="tr-TR" sz="2200" dirty="0" err="1"/>
              <a:t>uncertain</a:t>
            </a:r>
            <a:r>
              <a:rPr lang="tr-TR" sz="2200" dirty="0"/>
              <a:t> </a:t>
            </a:r>
            <a:r>
              <a:rPr lang="tr-TR" sz="2200" dirty="0" err="1"/>
              <a:t>future</a:t>
            </a:r>
            <a:r>
              <a:rPr lang="tr-TR" sz="2200" dirty="0"/>
              <a:t> </a:t>
            </a:r>
            <a:r>
              <a:rPr lang="tr-TR" sz="2200" dirty="0" err="1"/>
              <a:t>that</a:t>
            </a:r>
            <a:r>
              <a:rPr lang="tr-TR" sz="2200" dirty="0"/>
              <a:t> mark </a:t>
            </a:r>
            <a:r>
              <a:rPr lang="tr-TR" sz="2200" dirty="0" err="1"/>
              <a:t>issues</a:t>
            </a:r>
            <a:r>
              <a:rPr lang="tr-TR" sz="2200" dirty="0"/>
              <a:t> </a:t>
            </a:r>
            <a:r>
              <a:rPr lang="tr-TR" sz="2200" dirty="0" err="1"/>
              <a:t>such</a:t>
            </a:r>
            <a:r>
              <a:rPr lang="tr-TR" sz="2200" dirty="0"/>
              <a:t> as </a:t>
            </a:r>
            <a:r>
              <a:rPr lang="tr-TR" sz="2200" dirty="0" err="1"/>
              <a:t>economic</a:t>
            </a:r>
            <a:r>
              <a:rPr lang="tr-TR" sz="2200" dirty="0"/>
              <a:t> </a:t>
            </a:r>
            <a:r>
              <a:rPr lang="tr-TR" sz="2200" dirty="0" err="1"/>
              <a:t>and</a:t>
            </a:r>
            <a:r>
              <a:rPr lang="tr-TR" sz="2200" dirty="0"/>
              <a:t> </a:t>
            </a:r>
            <a:r>
              <a:rPr lang="tr-TR" sz="2200" dirty="0" err="1"/>
              <a:t>health</a:t>
            </a:r>
            <a:r>
              <a:rPr lang="tr-TR" sz="2200" dirty="0"/>
              <a:t> </a:t>
            </a:r>
            <a:r>
              <a:rPr lang="tr-TR" sz="2200" dirty="0" err="1"/>
              <a:t>crises</a:t>
            </a:r>
            <a:r>
              <a:rPr lang="tr-TR" sz="2200" dirty="0"/>
              <a:t> </a:t>
            </a:r>
            <a:r>
              <a:rPr lang="tr-TR" sz="2200" dirty="0" err="1"/>
              <a:t>and</a:t>
            </a:r>
            <a:r>
              <a:rPr lang="tr-TR" sz="2200" dirty="0"/>
              <a:t>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effects</a:t>
            </a:r>
            <a:r>
              <a:rPr lang="tr-TR" sz="2200" dirty="0"/>
              <a:t> of </a:t>
            </a:r>
            <a:r>
              <a:rPr lang="tr-TR" sz="2200" dirty="0" err="1"/>
              <a:t>climate</a:t>
            </a:r>
            <a:r>
              <a:rPr lang="tr-TR" sz="2200" dirty="0"/>
              <a:t> </a:t>
            </a:r>
            <a:r>
              <a:rPr lang="tr-TR" sz="2200" dirty="0" err="1"/>
              <a:t>change</a:t>
            </a:r>
            <a:r>
              <a:rPr lang="tr-TR" sz="2200" dirty="0"/>
              <a:t>.</a:t>
            </a:r>
          </a:p>
          <a:p>
            <a:r>
              <a:rPr lang="tr-TR" sz="2200" dirty="0"/>
              <a:t>The </a:t>
            </a:r>
            <a:r>
              <a:rPr lang="tr-TR" sz="2200" dirty="0" err="1"/>
              <a:t>course</a:t>
            </a:r>
            <a:r>
              <a:rPr lang="tr-TR" sz="2200" dirty="0"/>
              <a:t> </a:t>
            </a:r>
            <a:r>
              <a:rPr lang="tr-TR" sz="2200" dirty="0" err="1"/>
              <a:t>will</a:t>
            </a:r>
            <a:r>
              <a:rPr lang="tr-TR" sz="2200" dirty="0"/>
              <a:t> </a:t>
            </a:r>
            <a:r>
              <a:rPr lang="tr-TR" sz="2200" dirty="0" err="1"/>
              <a:t>consist</a:t>
            </a:r>
            <a:r>
              <a:rPr lang="tr-TR" sz="2200" dirty="0"/>
              <a:t> of 6 </a:t>
            </a:r>
            <a:r>
              <a:rPr lang="tr-TR" sz="2200" dirty="0" err="1"/>
              <a:t>modules</a:t>
            </a:r>
            <a:r>
              <a:rPr lang="tr-TR" sz="2200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4796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604DB-AD14-3649-AE20-7C56E0782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CEBE3-34E2-F74A-8419-A6E8435FB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/>
          </a:p>
          <a:p>
            <a:r>
              <a:rPr lang="tr-TR" sz="2200" dirty="0"/>
              <a:t>MODULE 1: </a:t>
            </a:r>
            <a:r>
              <a:rPr lang="tr-TR" sz="2200" dirty="0" err="1"/>
              <a:t>Destination</a:t>
            </a:r>
            <a:r>
              <a:rPr lang="tr-TR" sz="2200" dirty="0"/>
              <a:t> Management </a:t>
            </a:r>
            <a:r>
              <a:rPr lang="tr-TR" sz="2200" dirty="0" err="1"/>
              <a:t>Players</a:t>
            </a:r>
            <a:endParaRPr lang="tr-TR" sz="2200" dirty="0"/>
          </a:p>
          <a:p>
            <a:r>
              <a:rPr lang="tr-TR" sz="2200" dirty="0"/>
              <a:t>MODULE 2: </a:t>
            </a:r>
            <a:r>
              <a:rPr lang="tr-TR" sz="2400" dirty="0"/>
              <a:t>The </a:t>
            </a:r>
            <a:r>
              <a:rPr lang="tr-TR" sz="2400" dirty="0" err="1"/>
              <a:t>transformation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tourism</a:t>
            </a:r>
            <a:r>
              <a:rPr lang="tr-TR" sz="2400" dirty="0"/>
              <a:t> </a:t>
            </a:r>
            <a:r>
              <a:rPr lang="tr-TR" sz="2400" dirty="0" err="1"/>
              <a:t>landscape</a:t>
            </a:r>
            <a:r>
              <a:rPr lang="tr-TR" sz="2400" dirty="0"/>
              <a:t>: </a:t>
            </a:r>
            <a:r>
              <a:rPr lang="tr-TR" sz="2400" dirty="0" err="1"/>
              <a:t>Trends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challenges</a:t>
            </a:r>
            <a:r>
              <a:rPr lang="tr-TR" sz="2400" dirty="0"/>
              <a:t> </a:t>
            </a:r>
          </a:p>
          <a:p>
            <a:r>
              <a:rPr lang="tr-TR" sz="2200" dirty="0"/>
              <a:t>MODULE 3: </a:t>
            </a:r>
            <a:r>
              <a:rPr lang="tr-TR" sz="2400" dirty="0"/>
              <a:t>Strenghten </a:t>
            </a:r>
            <a:r>
              <a:rPr lang="tr-TR" sz="2400" dirty="0" err="1"/>
              <a:t>your</a:t>
            </a:r>
            <a:r>
              <a:rPr lang="tr-TR" sz="2400" dirty="0"/>
              <a:t> </a:t>
            </a:r>
            <a:r>
              <a:rPr lang="tr-TR" sz="2400" dirty="0" err="1"/>
              <a:t>brand</a:t>
            </a:r>
            <a:r>
              <a:rPr lang="tr-TR" sz="2400" dirty="0"/>
              <a:t> </a:t>
            </a:r>
            <a:r>
              <a:rPr lang="tr-TR" sz="2400" dirty="0" err="1"/>
              <a:t>through</a:t>
            </a:r>
            <a:r>
              <a:rPr lang="tr-TR" sz="2400" dirty="0"/>
              <a:t> </a:t>
            </a:r>
            <a:r>
              <a:rPr lang="tr-TR" sz="2400" dirty="0" err="1"/>
              <a:t>Geo-Semantic</a:t>
            </a:r>
            <a:r>
              <a:rPr lang="tr-TR" sz="2400" dirty="0"/>
              <a:t> </a:t>
            </a:r>
            <a:r>
              <a:rPr lang="tr-TR" sz="2400" dirty="0" err="1"/>
              <a:t>Emotion</a:t>
            </a:r>
            <a:endParaRPr lang="tr-TR" sz="2400" dirty="0"/>
          </a:p>
          <a:p>
            <a:r>
              <a:rPr lang="tr-TR" sz="2200" dirty="0"/>
              <a:t>MODULE 4: Aggregate Services</a:t>
            </a:r>
          </a:p>
          <a:p>
            <a:r>
              <a:rPr lang="tr-TR" sz="2200" dirty="0"/>
              <a:t>MODULE 5: Digital Tools as a </a:t>
            </a:r>
            <a:r>
              <a:rPr lang="tr-TR" sz="2200" dirty="0" err="1"/>
              <a:t>Personal</a:t>
            </a:r>
            <a:r>
              <a:rPr lang="tr-TR" sz="2200" dirty="0"/>
              <a:t> Travel </a:t>
            </a:r>
            <a:r>
              <a:rPr lang="tr-TR" sz="2200" dirty="0" err="1"/>
              <a:t>Influencer</a:t>
            </a:r>
            <a:endParaRPr lang="tr-TR" sz="2200" dirty="0"/>
          </a:p>
          <a:p>
            <a:r>
              <a:rPr lang="tr-TR" sz="2200" dirty="0"/>
              <a:t>MODULE 6: Planning </a:t>
            </a:r>
            <a:r>
              <a:rPr lang="tr-TR" sz="2200" dirty="0" err="1"/>
              <a:t>Methodology</a:t>
            </a:r>
            <a:r>
              <a:rPr lang="tr-TR" sz="2200" dirty="0"/>
              <a:t> in DDM</a:t>
            </a:r>
          </a:p>
          <a:p>
            <a:r>
              <a:rPr lang="tr-TR" sz="2200" dirty="0"/>
              <a:t>MODULE 7: Digital Marketing: </a:t>
            </a:r>
            <a:r>
              <a:rPr lang="tr-TR" sz="2200" dirty="0" err="1"/>
              <a:t>Social</a:t>
            </a:r>
            <a:r>
              <a:rPr lang="tr-TR" sz="2200" dirty="0"/>
              <a:t> Media Management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0632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3F147-00C3-CC4E-A0E2-F1EBBAD05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MODULE 1: </a:t>
            </a:r>
            <a:r>
              <a:rPr lang="tr-TR" dirty="0" err="1"/>
              <a:t>Destination</a:t>
            </a:r>
            <a:br>
              <a:rPr lang="tr-TR" dirty="0"/>
            </a:br>
            <a:r>
              <a:rPr lang="tr-TR" dirty="0"/>
              <a:t>Management</a:t>
            </a:r>
            <a:br>
              <a:rPr lang="tr-TR" dirty="0"/>
            </a:br>
            <a:r>
              <a:rPr lang="tr-TR" dirty="0" err="1"/>
              <a:t>Players</a:t>
            </a:r>
            <a:br>
              <a:rPr lang="tr-TR" dirty="0"/>
            </a:br>
            <a:r>
              <a:rPr lang="tr-TR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C8302-AEC6-8D4A-A6C3-C35F28470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8957" y="803186"/>
            <a:ext cx="6281873" cy="5248622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In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session</a:t>
            </a:r>
            <a:r>
              <a:rPr lang="tr-TR" dirty="0"/>
              <a:t> </a:t>
            </a:r>
            <a:r>
              <a:rPr lang="tr-TR" dirty="0" err="1"/>
              <a:t>participants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become</a:t>
            </a:r>
            <a:r>
              <a:rPr lang="tr-TR" dirty="0"/>
              <a:t> </a:t>
            </a:r>
            <a:r>
              <a:rPr lang="tr-TR" dirty="0" err="1"/>
              <a:t>familiar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Destination</a:t>
            </a:r>
            <a:r>
              <a:rPr lang="tr-TR" dirty="0"/>
              <a:t> Management </a:t>
            </a:r>
            <a:r>
              <a:rPr lang="tr-TR" dirty="0" err="1"/>
              <a:t>concept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identify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, </a:t>
            </a:r>
            <a:r>
              <a:rPr lang="tr-TR" dirty="0" err="1"/>
              <a:t>agencies</a:t>
            </a:r>
            <a:r>
              <a:rPr lang="tr-TR" dirty="0"/>
              <a:t>, </a:t>
            </a:r>
            <a:r>
              <a:rPr lang="tr-TR" dirty="0" err="1"/>
              <a:t>organisations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businesses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management</a:t>
            </a:r>
            <a:r>
              <a:rPr lang="tr-TR" dirty="0"/>
              <a:t> of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destination</a:t>
            </a:r>
            <a:r>
              <a:rPr lang="tr-TR" dirty="0"/>
              <a:t>. </a:t>
            </a:r>
            <a:r>
              <a:rPr lang="tr-TR" dirty="0" err="1"/>
              <a:t>Participants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complete</a:t>
            </a:r>
            <a:r>
              <a:rPr lang="tr-TR" dirty="0"/>
              <a:t> 3 </a:t>
            </a:r>
            <a:r>
              <a:rPr lang="tr-TR" dirty="0" err="1"/>
              <a:t>activities</a:t>
            </a:r>
            <a:r>
              <a:rPr lang="tr-TR" dirty="0"/>
              <a:t>. The </a:t>
            </a:r>
            <a:r>
              <a:rPr lang="tr-TR" dirty="0" err="1"/>
              <a:t>objectives</a:t>
            </a:r>
            <a:r>
              <a:rPr lang="tr-TR" dirty="0"/>
              <a:t> of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session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as </a:t>
            </a:r>
            <a:r>
              <a:rPr lang="tr-TR" dirty="0" err="1"/>
              <a:t>follows</a:t>
            </a:r>
            <a:r>
              <a:rPr lang="tr-TR" dirty="0"/>
              <a:t>:</a:t>
            </a:r>
          </a:p>
          <a:p>
            <a:r>
              <a:rPr lang="tr-TR" dirty="0" err="1"/>
              <a:t>Give</a:t>
            </a:r>
            <a:r>
              <a:rPr lang="tr-TR" dirty="0"/>
              <a:t> a </a:t>
            </a:r>
            <a:r>
              <a:rPr lang="tr-TR" dirty="0" err="1"/>
              <a:t>brief</a:t>
            </a:r>
            <a:r>
              <a:rPr lang="tr-TR" dirty="0"/>
              <a:t> </a:t>
            </a:r>
            <a:r>
              <a:rPr lang="tr-TR" dirty="0" err="1"/>
              <a:t>overview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contents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DM</a:t>
            </a:r>
          </a:p>
          <a:p>
            <a:r>
              <a:rPr lang="tr-TR" dirty="0" err="1"/>
              <a:t>List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players</a:t>
            </a:r>
            <a:r>
              <a:rPr lang="tr-TR" dirty="0"/>
              <a:t> </a:t>
            </a:r>
            <a:r>
              <a:rPr lang="tr-TR" dirty="0" err="1"/>
              <a:t>involved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management</a:t>
            </a:r>
            <a:r>
              <a:rPr lang="tr-TR" dirty="0"/>
              <a:t> of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destination</a:t>
            </a:r>
            <a:endParaRPr lang="tr-TR" dirty="0"/>
          </a:p>
          <a:p>
            <a:r>
              <a:rPr lang="tr-TR" dirty="0"/>
              <a:t>Understand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collaborative</a:t>
            </a:r>
            <a:r>
              <a:rPr lang="tr-TR" dirty="0"/>
              <a:t> </a:t>
            </a:r>
            <a:r>
              <a:rPr lang="tr-TR" dirty="0" err="1"/>
              <a:t>nature</a:t>
            </a:r>
            <a:r>
              <a:rPr lang="tr-TR" dirty="0"/>
              <a:t> of </a:t>
            </a:r>
            <a:r>
              <a:rPr lang="tr-TR" dirty="0" err="1"/>
              <a:t>destination</a:t>
            </a:r>
            <a:r>
              <a:rPr lang="tr-TR" dirty="0"/>
              <a:t> </a:t>
            </a:r>
            <a:r>
              <a:rPr lang="tr-TR" dirty="0" err="1"/>
              <a:t>management</a:t>
            </a:r>
            <a:endParaRPr lang="tr-TR" dirty="0"/>
          </a:p>
          <a:p>
            <a:r>
              <a:rPr lang="tr-TR" dirty="0" err="1"/>
              <a:t>Identify</a:t>
            </a:r>
            <a:r>
              <a:rPr lang="tr-TR" dirty="0"/>
              <a:t> </a:t>
            </a:r>
            <a:r>
              <a:rPr lang="tr-TR" dirty="0" err="1"/>
              <a:t>gaps</a:t>
            </a:r>
            <a:r>
              <a:rPr lang="tr-TR" dirty="0"/>
              <a:t> in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destination</a:t>
            </a:r>
            <a:r>
              <a:rPr lang="tr-TR" dirty="0"/>
              <a:t> </a:t>
            </a:r>
            <a:r>
              <a:rPr lang="tr-TR" dirty="0" err="1"/>
              <a:t>management</a:t>
            </a:r>
            <a:r>
              <a:rPr lang="tr-TR" dirty="0"/>
              <a:t> </a:t>
            </a:r>
            <a:r>
              <a:rPr lang="tr-TR" dirty="0" err="1"/>
              <a:t>team</a:t>
            </a:r>
            <a:r>
              <a:rPr lang="tr-TR" dirty="0"/>
              <a:t>/</a:t>
            </a:r>
            <a:r>
              <a:rPr lang="tr-TR" dirty="0" err="1"/>
              <a:t>committee</a:t>
            </a:r>
            <a:endParaRPr lang="tr-TR" dirty="0"/>
          </a:p>
          <a:p>
            <a:r>
              <a:rPr lang="tr-TR" dirty="0" err="1"/>
              <a:t>Create</a:t>
            </a:r>
            <a:r>
              <a:rPr lang="tr-TR" dirty="0"/>
              <a:t> an </a:t>
            </a:r>
            <a:r>
              <a:rPr lang="tr-TR" dirty="0" err="1"/>
              <a:t>action</a:t>
            </a:r>
            <a:r>
              <a:rPr lang="tr-TR" dirty="0"/>
              <a:t> plan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invite</a:t>
            </a:r>
            <a:r>
              <a:rPr lang="tr-TR" dirty="0"/>
              <a:t> </a:t>
            </a:r>
            <a:r>
              <a:rPr lang="tr-TR" dirty="0" err="1"/>
              <a:t>additional</a:t>
            </a:r>
            <a:r>
              <a:rPr lang="tr-TR" dirty="0"/>
              <a:t> </a:t>
            </a:r>
            <a:r>
              <a:rPr lang="tr-TR" dirty="0" err="1"/>
              <a:t>players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team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fill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gaps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6392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D97E3-6EC6-A248-A7D8-BE9A11829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MODULE 2: The </a:t>
            </a:r>
            <a:r>
              <a:rPr lang="tr-TR" dirty="0" err="1"/>
              <a:t>transformation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tourism</a:t>
            </a:r>
            <a:r>
              <a:rPr lang="tr-TR" dirty="0"/>
              <a:t> </a:t>
            </a:r>
            <a:r>
              <a:rPr lang="tr-TR" dirty="0" err="1"/>
              <a:t>landscape</a:t>
            </a:r>
            <a:r>
              <a:rPr lang="tr-TR" dirty="0"/>
              <a:t>: </a:t>
            </a:r>
            <a:r>
              <a:rPr lang="tr-TR" dirty="0" err="1"/>
              <a:t>Trends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challenges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15036-3751-AC40-9C06-6F2345E5B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611" y="803186"/>
            <a:ext cx="7515918" cy="5248622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tr-TR" dirty="0"/>
              <a:t>Tourism as an </a:t>
            </a:r>
            <a:r>
              <a:rPr lang="tr-TR" dirty="0" err="1"/>
              <a:t>information-intensive</a:t>
            </a:r>
            <a:r>
              <a:rPr lang="tr-TR" dirty="0"/>
              <a:t> </a:t>
            </a:r>
            <a:r>
              <a:rPr lang="tr-TR" dirty="0" err="1"/>
              <a:t>sector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sectors</a:t>
            </a:r>
            <a:r>
              <a:rPr lang="tr-TR" dirty="0"/>
              <a:t> </a:t>
            </a:r>
            <a:r>
              <a:rPr lang="tr-TR" dirty="0" err="1"/>
              <a:t>digitized</a:t>
            </a:r>
            <a:r>
              <a:rPr lang="tr-TR" dirty="0"/>
              <a:t> </a:t>
            </a:r>
            <a:r>
              <a:rPr lang="tr-TR" dirty="0" err="1"/>
              <a:t>globally</a:t>
            </a:r>
            <a:r>
              <a:rPr lang="tr-TR" dirty="0"/>
              <a:t>. The </a:t>
            </a:r>
            <a:r>
              <a:rPr lang="tr-TR" dirty="0" err="1"/>
              <a:t>last</a:t>
            </a:r>
            <a:r>
              <a:rPr lang="tr-TR" dirty="0"/>
              <a:t> </a:t>
            </a:r>
            <a:r>
              <a:rPr lang="tr-TR" dirty="0" err="1"/>
              <a:t>decades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characterized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profound</a:t>
            </a:r>
            <a:r>
              <a:rPr lang="tr-TR" dirty="0"/>
              <a:t> </a:t>
            </a:r>
            <a:r>
              <a:rPr lang="tr-TR" dirty="0" err="1"/>
              <a:t>technological</a:t>
            </a:r>
            <a:r>
              <a:rPr lang="tr-TR" dirty="0"/>
              <a:t> </a:t>
            </a:r>
            <a:r>
              <a:rPr lang="tr-TR" dirty="0" err="1"/>
              <a:t>changes</a:t>
            </a:r>
            <a:r>
              <a:rPr lang="tr-TR" dirty="0"/>
              <a:t> (</a:t>
            </a:r>
            <a:r>
              <a:rPr lang="tr-TR" dirty="0" err="1"/>
              <a:t>technologies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the</a:t>
            </a:r>
            <a:r>
              <a:rPr lang="tr-TR" dirty="0"/>
              <a:t> Internet of </a:t>
            </a:r>
            <a:r>
              <a:rPr lang="tr-TR" dirty="0" err="1"/>
              <a:t>Things</a:t>
            </a:r>
            <a:r>
              <a:rPr lang="tr-TR" dirty="0"/>
              <a:t>, </a:t>
            </a:r>
            <a:r>
              <a:rPr lang="tr-TR" dirty="0" err="1"/>
              <a:t>geolocation</a:t>
            </a:r>
            <a:r>
              <a:rPr lang="tr-TR" dirty="0"/>
              <a:t>, </a:t>
            </a:r>
            <a:r>
              <a:rPr lang="tr-TR" dirty="0" err="1"/>
              <a:t>artificial</a:t>
            </a:r>
            <a:r>
              <a:rPr lang="tr-TR" dirty="0"/>
              <a:t> </a:t>
            </a:r>
            <a:r>
              <a:rPr lang="tr-TR" dirty="0" err="1"/>
              <a:t>intelligence</a:t>
            </a:r>
            <a:r>
              <a:rPr lang="tr-TR" dirty="0"/>
              <a:t>, </a:t>
            </a:r>
            <a:r>
              <a:rPr lang="tr-TR" dirty="0" err="1"/>
              <a:t>augmented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mixed</a:t>
            </a:r>
            <a:r>
              <a:rPr lang="tr-TR" dirty="0"/>
              <a:t> </a:t>
            </a:r>
            <a:r>
              <a:rPr lang="tr-TR" dirty="0" err="1"/>
              <a:t>virtual</a:t>
            </a:r>
            <a:r>
              <a:rPr lang="tr-TR" dirty="0"/>
              <a:t> </a:t>
            </a:r>
            <a:r>
              <a:rPr lang="tr-TR" dirty="0" err="1"/>
              <a:t>reality</a:t>
            </a:r>
            <a:r>
              <a:rPr lang="tr-TR" dirty="0"/>
              <a:t>, </a:t>
            </a:r>
            <a:r>
              <a:rPr lang="tr-TR" dirty="0" err="1"/>
              <a:t>blockchain</a:t>
            </a:r>
            <a:r>
              <a:rPr lang="tr-TR" dirty="0"/>
              <a:t> </a:t>
            </a:r>
            <a:r>
              <a:rPr lang="tr-TR" dirty="0" err="1"/>
              <a:t>technology</a:t>
            </a:r>
            <a:r>
              <a:rPr lang="tr-TR" dirty="0"/>
              <a:t>, </a:t>
            </a:r>
            <a:r>
              <a:rPr lang="tr-TR" dirty="0" err="1"/>
              <a:t>big</a:t>
            </a:r>
            <a:r>
              <a:rPr lang="tr-TR" dirty="0"/>
              <a:t> data)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rise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modes</a:t>
            </a:r>
            <a:r>
              <a:rPr lang="tr-TR" dirty="0"/>
              <a:t> of </a:t>
            </a:r>
            <a:r>
              <a:rPr lang="tr-TR" dirty="0" err="1"/>
              <a:t>travel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a </a:t>
            </a:r>
            <a:r>
              <a:rPr lang="tr-TR" dirty="0" err="1"/>
              <a:t>digital</a:t>
            </a:r>
            <a:r>
              <a:rPr lang="tr-TR" dirty="0"/>
              <a:t> </a:t>
            </a:r>
            <a:r>
              <a:rPr lang="tr-TR" dirty="0" err="1"/>
              <a:t>tourist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is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autonomous</a:t>
            </a:r>
            <a:r>
              <a:rPr lang="tr-TR" dirty="0"/>
              <a:t>, </a:t>
            </a:r>
            <a:r>
              <a:rPr lang="tr-TR" dirty="0" err="1"/>
              <a:t>hyper-connected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increasingly</a:t>
            </a:r>
            <a:r>
              <a:rPr lang="tr-TR" dirty="0"/>
              <a:t> </a:t>
            </a:r>
            <a:r>
              <a:rPr lang="tr-TR" dirty="0" err="1"/>
              <a:t>demanding</a:t>
            </a:r>
            <a:r>
              <a:rPr lang="tr-TR" dirty="0"/>
              <a:t>.</a:t>
            </a:r>
          </a:p>
          <a:p>
            <a:pPr fontAlgn="base"/>
            <a:r>
              <a:rPr lang="tr-TR" dirty="0"/>
              <a:t>This has </a:t>
            </a:r>
            <a:r>
              <a:rPr lang="tr-TR" dirty="0" err="1"/>
              <a:t>entailed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change</a:t>
            </a:r>
            <a:r>
              <a:rPr lang="tr-TR" dirty="0"/>
              <a:t> </a:t>
            </a:r>
            <a:r>
              <a:rPr lang="tr-TR" dirty="0" err="1"/>
              <a:t>production</a:t>
            </a:r>
            <a:r>
              <a:rPr lang="tr-TR" dirty="0"/>
              <a:t> </a:t>
            </a:r>
            <a:r>
              <a:rPr lang="tr-TR" dirty="0" err="1"/>
              <a:t>processes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adopt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</a:t>
            </a:r>
            <a:r>
              <a:rPr lang="tr-TR" dirty="0" err="1"/>
              <a:t>change</a:t>
            </a:r>
            <a:r>
              <a:rPr lang="tr-TR" dirty="0"/>
              <a:t>. This </a:t>
            </a:r>
            <a:r>
              <a:rPr lang="tr-TR" dirty="0" err="1"/>
              <a:t>transformation</a:t>
            </a:r>
            <a:r>
              <a:rPr lang="tr-TR" dirty="0"/>
              <a:t> has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generated</a:t>
            </a:r>
            <a:r>
              <a:rPr lang="tr-TR" dirty="0"/>
              <a:t> </a:t>
            </a:r>
            <a:r>
              <a:rPr lang="tr-TR" dirty="0" err="1"/>
              <a:t>changes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value</a:t>
            </a:r>
            <a:r>
              <a:rPr lang="tr-TR" dirty="0"/>
              <a:t> </a:t>
            </a:r>
            <a:r>
              <a:rPr lang="tr-TR" dirty="0" err="1"/>
              <a:t>proposals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incorporation</a:t>
            </a:r>
            <a:r>
              <a:rPr lang="tr-TR" dirty="0"/>
              <a:t> of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participants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value</a:t>
            </a:r>
            <a:r>
              <a:rPr lang="tr-TR" dirty="0"/>
              <a:t> </a:t>
            </a:r>
            <a:r>
              <a:rPr lang="tr-TR" dirty="0" err="1"/>
              <a:t>chain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tourism</a:t>
            </a:r>
            <a:r>
              <a:rPr lang="tr-TR" dirty="0"/>
              <a:t> </a:t>
            </a:r>
            <a:r>
              <a:rPr lang="tr-TR" dirty="0" err="1"/>
              <a:t>sector</a:t>
            </a:r>
            <a:r>
              <a:rPr lang="tr-TR" dirty="0"/>
              <a:t>.</a:t>
            </a:r>
          </a:p>
          <a:p>
            <a:pPr fontAlgn="base"/>
            <a:r>
              <a:rPr lang="tr-TR" dirty="0"/>
              <a:t>This </a:t>
            </a:r>
            <a:r>
              <a:rPr lang="tr-TR" dirty="0" err="1"/>
              <a:t>module</a:t>
            </a:r>
            <a:r>
              <a:rPr lang="tr-TR" dirty="0"/>
              <a:t> </a:t>
            </a:r>
            <a:r>
              <a:rPr lang="tr-TR" dirty="0" err="1"/>
              <a:t>presents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main </a:t>
            </a:r>
            <a:r>
              <a:rPr lang="tr-TR" dirty="0" err="1"/>
              <a:t>trends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challenges</a:t>
            </a:r>
            <a:r>
              <a:rPr lang="tr-TR" dirty="0"/>
              <a:t> </a:t>
            </a:r>
            <a:r>
              <a:rPr lang="tr-TR" dirty="0" err="1"/>
              <a:t>facing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tourism</a:t>
            </a:r>
            <a:r>
              <a:rPr lang="tr-TR" dirty="0"/>
              <a:t> </a:t>
            </a:r>
            <a:r>
              <a:rPr lang="tr-TR" dirty="0" err="1"/>
              <a:t>sector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coming</a:t>
            </a:r>
            <a:r>
              <a:rPr lang="tr-TR" dirty="0"/>
              <a:t> </a:t>
            </a:r>
            <a:r>
              <a:rPr lang="tr-TR" dirty="0" err="1"/>
              <a:t>years</a:t>
            </a:r>
            <a:r>
              <a:rPr lang="tr-TR" dirty="0"/>
              <a:t>.</a:t>
            </a:r>
          </a:p>
          <a:p>
            <a:pPr marL="0" lvl="0" indent="0" fontAlgn="base">
              <a:buNone/>
            </a:pPr>
            <a:r>
              <a:rPr lang="tr-TR" dirty="0"/>
              <a:t>1. Digital </a:t>
            </a:r>
            <a:r>
              <a:rPr lang="tr-TR" dirty="0" err="1"/>
              <a:t>transformation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enabling</a:t>
            </a:r>
            <a:r>
              <a:rPr lang="tr-TR" dirty="0"/>
              <a:t> </a:t>
            </a:r>
            <a:r>
              <a:rPr lang="tr-TR" dirty="0" err="1"/>
              <a:t>technologies</a:t>
            </a:r>
            <a:endParaRPr lang="tr-TR" dirty="0"/>
          </a:p>
          <a:p>
            <a:pPr marL="0" lvl="0" indent="0" fontAlgn="base">
              <a:buNone/>
            </a:pPr>
            <a:r>
              <a:rPr lang="tr-TR" dirty="0"/>
              <a:t>2. How is </a:t>
            </a:r>
            <a:r>
              <a:rPr lang="tr-TR" dirty="0" err="1"/>
              <a:t>shifting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global </a:t>
            </a:r>
            <a:r>
              <a:rPr lang="tr-TR" dirty="0" err="1"/>
              <a:t>tourism</a:t>
            </a:r>
            <a:r>
              <a:rPr lang="tr-TR" dirty="0"/>
              <a:t> market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business</a:t>
            </a:r>
            <a:r>
              <a:rPr lang="tr-TR" dirty="0"/>
              <a:t> </a:t>
            </a:r>
            <a:r>
              <a:rPr lang="tr-TR" dirty="0" err="1"/>
              <a:t>models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8571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CC870-AB87-B442-8B33-4B28C3065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sz="3600" dirty="0"/>
            </a:br>
            <a:br>
              <a:rPr lang="tr-TR" sz="3600" dirty="0"/>
            </a:br>
            <a:r>
              <a:rPr lang="tr-TR" sz="3600" dirty="0"/>
              <a:t>MODULE</a:t>
            </a:r>
            <a:r>
              <a:rPr lang="tr-TR" dirty="0"/>
              <a:t> 3: Strenghten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brand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</a:t>
            </a:r>
            <a:r>
              <a:rPr lang="tr-TR" dirty="0" err="1"/>
              <a:t>Geo-Semantic</a:t>
            </a:r>
            <a:r>
              <a:rPr lang="tr-TR" dirty="0"/>
              <a:t> </a:t>
            </a:r>
            <a:r>
              <a:rPr lang="tr-TR" dirty="0" err="1"/>
              <a:t>Emotion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C6F36-A349-4A4E-B1FF-45D8AFDB4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Set an </a:t>
            </a:r>
            <a:r>
              <a:rPr lang="tr-TR" dirty="0" err="1"/>
              <a:t>example</a:t>
            </a:r>
            <a:r>
              <a:rPr lang="tr-TR" dirty="0"/>
              <a:t> of </a:t>
            </a:r>
            <a:r>
              <a:rPr lang="tr-TR" dirty="0" err="1"/>
              <a:t>quality</a:t>
            </a:r>
            <a:r>
              <a:rPr lang="tr-TR" dirty="0"/>
              <a:t> &amp; </a:t>
            </a:r>
            <a:r>
              <a:rPr lang="tr-TR" dirty="0" err="1"/>
              <a:t>variety</a:t>
            </a:r>
            <a:r>
              <a:rPr lang="tr-TR" dirty="0"/>
              <a:t> in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destination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beyond</a:t>
            </a:r>
            <a:r>
              <a:rPr lang="tr-TR" dirty="0"/>
              <a:t>. </a:t>
            </a:r>
          </a:p>
          <a:p>
            <a:r>
              <a:rPr lang="tr-TR" dirty="0" err="1"/>
              <a:t>Try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understand how </a:t>
            </a:r>
            <a:r>
              <a:rPr lang="tr-TR" dirty="0" err="1"/>
              <a:t>citizens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tourists</a:t>
            </a:r>
            <a:r>
              <a:rPr lang="tr-TR" dirty="0"/>
              <a:t> </a:t>
            </a:r>
            <a:r>
              <a:rPr lang="tr-TR" dirty="0" err="1"/>
              <a:t>perceive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destination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surrondings</a:t>
            </a:r>
            <a:r>
              <a:rPr lang="tr-TR" dirty="0"/>
              <a:t> </a:t>
            </a:r>
          </a:p>
          <a:p>
            <a:r>
              <a:rPr lang="tr-TR" dirty="0"/>
              <a:t>Urban </a:t>
            </a:r>
            <a:r>
              <a:rPr lang="tr-TR" dirty="0" err="1"/>
              <a:t>Emotions</a:t>
            </a:r>
            <a:r>
              <a:rPr lang="tr-TR" dirty="0"/>
              <a:t> </a:t>
            </a:r>
            <a:r>
              <a:rPr lang="tr-TR" dirty="0" err="1"/>
              <a:t>concept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proposes</a:t>
            </a:r>
            <a:r>
              <a:rPr lang="tr-TR" dirty="0"/>
              <a:t> a </a:t>
            </a:r>
            <a:r>
              <a:rPr lang="tr-TR" dirty="0" err="1"/>
              <a:t>human-centred</a:t>
            </a:r>
            <a:r>
              <a:rPr lang="tr-TR" dirty="0"/>
              <a:t> </a:t>
            </a:r>
            <a:r>
              <a:rPr lang="tr-TR" dirty="0" err="1"/>
              <a:t>approach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extracting</a:t>
            </a:r>
            <a:r>
              <a:rPr lang="tr-TR" dirty="0"/>
              <a:t> </a:t>
            </a:r>
            <a:r>
              <a:rPr lang="tr-TR" dirty="0" err="1"/>
              <a:t>contextual</a:t>
            </a:r>
            <a:r>
              <a:rPr lang="tr-TR" dirty="0"/>
              <a:t> </a:t>
            </a:r>
            <a:r>
              <a:rPr lang="tr-TR" dirty="0" err="1"/>
              <a:t>emotional</a:t>
            </a:r>
            <a:r>
              <a:rPr lang="tr-TR" dirty="0"/>
              <a:t> </a:t>
            </a:r>
            <a:r>
              <a:rPr lang="tr-TR" dirty="0" err="1"/>
              <a:t>information</a:t>
            </a:r>
            <a:endParaRPr lang="tr-TR" dirty="0"/>
          </a:p>
          <a:p>
            <a:r>
              <a:rPr lang="tr-TR" dirty="0" err="1"/>
              <a:t>Apps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/>
              <a:t> Networks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retrieving</a:t>
            </a:r>
            <a:r>
              <a:rPr lang="tr-TR" dirty="0"/>
              <a:t> </a:t>
            </a:r>
            <a:r>
              <a:rPr lang="tr-TR" dirty="0" err="1"/>
              <a:t>semantic</a:t>
            </a:r>
            <a:r>
              <a:rPr lang="tr-TR" dirty="0"/>
              <a:t> data </a:t>
            </a:r>
            <a:r>
              <a:rPr lang="tr-TR" dirty="0" err="1"/>
              <a:t>throuh</a:t>
            </a:r>
            <a:r>
              <a:rPr lang="tr-TR" dirty="0"/>
              <a:t> </a:t>
            </a:r>
            <a:r>
              <a:rPr lang="tr-TR" dirty="0" err="1"/>
              <a:t>Nvivo</a:t>
            </a:r>
            <a:r>
              <a:rPr lang="tr-TR" dirty="0"/>
              <a:t>, </a:t>
            </a:r>
            <a:r>
              <a:rPr lang="tr-TR" dirty="0" err="1"/>
              <a:t>Mxqda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GEO-DEMA APP </a:t>
            </a:r>
            <a:r>
              <a:rPr lang="tr-TR" dirty="0" err="1"/>
              <a:t>sidorme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093824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{8DE1CFFB-78D9-F847-8B8B-E997544CA73D}tf16401369</Template>
  <TotalTime>27768</TotalTime>
  <Words>1494</Words>
  <Application>Microsoft Macintosh PowerPoint</Application>
  <PresentationFormat>Widescreen</PresentationFormat>
  <Paragraphs>120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 Light</vt:lpstr>
      <vt:lpstr>Rockwell</vt:lpstr>
      <vt:lpstr>Wingdings</vt:lpstr>
      <vt:lpstr>Atlas</vt:lpstr>
      <vt:lpstr>The Target Group</vt:lpstr>
      <vt:lpstr>Target Group</vt:lpstr>
      <vt:lpstr>Why will the target group get the training</vt:lpstr>
      <vt:lpstr>Why will the target group get the training</vt:lpstr>
      <vt:lpstr>Training Description</vt:lpstr>
      <vt:lpstr>MODULES</vt:lpstr>
      <vt:lpstr>MODULE 1: Destination Management Players  </vt:lpstr>
      <vt:lpstr>MODULE 2: The transformation of the tourism landscape: Trends and challenges</vt:lpstr>
      <vt:lpstr>  MODULE 3: Strenghten your brand through Geo-Semantic Emotion  </vt:lpstr>
      <vt:lpstr>MODULE 4: Aggregate Services </vt:lpstr>
      <vt:lpstr>MODULE 4: Aggregate Services</vt:lpstr>
      <vt:lpstr>MODULE 5: A Digital Tool as a Personal Travel Companion </vt:lpstr>
      <vt:lpstr>MODULE 6: Planning Methodology in DDM </vt:lpstr>
      <vt:lpstr>MODULE 6: Digital Marketing:  Social Media Management</vt:lpstr>
      <vt:lpstr>At the end of the training participants will have:</vt:lpstr>
      <vt:lpstr>What skills the learner will acquire?</vt:lpstr>
      <vt:lpstr>What skills the learner will acquire?</vt:lpstr>
      <vt:lpstr>Which criteria will be used to assess the acquired skills?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ARE THE EARNERS, WHO IS MY TARGET GROUP</dc:title>
  <dc:creator>Microsoft Office Kullanıcısı</dc:creator>
  <cp:lastModifiedBy>Microsoft Office Kullanıcısı</cp:lastModifiedBy>
  <cp:revision>80</cp:revision>
  <dcterms:created xsi:type="dcterms:W3CDTF">2022-03-27T19:38:04Z</dcterms:created>
  <dcterms:modified xsi:type="dcterms:W3CDTF">2022-09-17T10:36:30Z</dcterms:modified>
</cp:coreProperties>
</file>