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Nuni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07A8B47-C87B-4B44-BDC5-F183A53B3C1F}">
  <a:tblStyle styleId="{407A8B47-C87B-4B44-BDC5-F183A53B3C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Nunito-regular.fntdata"/><Relationship Id="rId25" Type="http://schemas.openxmlformats.org/officeDocument/2006/relationships/slide" Target="slides/slide19.xml"/><Relationship Id="rId28" Type="http://schemas.openxmlformats.org/officeDocument/2006/relationships/font" Target="fonts/Nunito-italic.fntdata"/><Relationship Id="rId27" Type="http://schemas.openxmlformats.org/officeDocument/2006/relationships/font" Target="fonts/Nuni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Nuni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33c7143438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33c7143438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33c7143438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33c7143438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3c7143438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33c7143438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33c7143438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33c7143438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33c7143438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33c7143438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33c7143438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33c7143438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33c7143438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33c7143438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32f2a0055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32f2a0055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33eb0567e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33eb0567e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33eb0567e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33eb0567e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443e8c0f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443e8c0f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443e8c0f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443e8c0f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443e8c0f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3443e8c0f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343feb985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343feb985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43feb985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343feb985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3c71432c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33c71432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2e97dbcd3_0_8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32e97dbcd3_0_8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33c7143438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33c7143438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Mi4_ik5CMOg" TargetMode="External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LcVMF2uS4_M" TargetMode="External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rmQwj8dDbIM" TargetMode="External"/><Relationship Id="rId4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2fOL_rtKf2o" TargetMode="External"/><Relationship Id="rId4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vqUwPgVx6tI" TargetMode="External"/><Relationship Id="rId4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15.png"/><Relationship Id="rId5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zrSrl2MIObc" TargetMode="External"/><Relationship Id="rId4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oJX50NzLgRM" TargetMode="External"/><Relationship Id="rId4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BDEKHC0cICI" TargetMode="External"/><Relationship Id="rId4" Type="http://schemas.openxmlformats.org/officeDocument/2006/relationships/image" Target="../media/image1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o0RZaYFotLc" TargetMode="External"/><Relationship Id="rId4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dedoose.com/" TargetMode="External"/><Relationship Id="rId10" Type="http://schemas.openxmlformats.org/officeDocument/2006/relationships/hyperlink" Target="https://www.maxqda.com/" TargetMode="External"/><Relationship Id="rId13" Type="http://schemas.openxmlformats.org/officeDocument/2006/relationships/hyperlink" Target="https://www.dedoose.com/" TargetMode="External"/><Relationship Id="rId12" Type="http://schemas.openxmlformats.org/officeDocument/2006/relationships/hyperlink" Target="https://www.dedoose.com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qsrinternational.com/nvivo-qualitative-data-analysis-software/home" TargetMode="External"/><Relationship Id="rId4" Type="http://schemas.openxmlformats.org/officeDocument/2006/relationships/hyperlink" Target="https://atlasti.com/" TargetMode="External"/><Relationship Id="rId9" Type="http://schemas.openxmlformats.org/officeDocument/2006/relationships/hyperlink" Target="https://www.maxqda.com/" TargetMode="External"/><Relationship Id="rId15" Type="http://schemas.openxmlformats.org/officeDocument/2006/relationships/hyperlink" Target="https://www.r-project.org/" TargetMode="External"/><Relationship Id="rId14" Type="http://schemas.openxmlformats.org/officeDocument/2006/relationships/hyperlink" Target="https://www.dedoose.com/" TargetMode="External"/><Relationship Id="rId5" Type="http://schemas.openxmlformats.org/officeDocument/2006/relationships/hyperlink" Target="https://provalisresearch.com/" TargetMode="External"/><Relationship Id="rId6" Type="http://schemas.openxmlformats.org/officeDocument/2006/relationships/hyperlink" Target="https://provalisresearch.com/" TargetMode="External"/><Relationship Id="rId7" Type="http://schemas.openxmlformats.org/officeDocument/2006/relationships/hyperlink" Target="https://www.quirkos.com/" TargetMode="External"/><Relationship Id="rId8" Type="http://schemas.openxmlformats.org/officeDocument/2006/relationships/hyperlink" Target="https://www.quirkos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qsrinternational.com/nvivo-qualitative-data-analysis-software/home" TargetMode="External"/><Relationship Id="rId4" Type="http://schemas.openxmlformats.org/officeDocument/2006/relationships/hyperlink" Target="https://help-nv.qsrinternational.com/12/win/v12.1.96-d3ea61/Content/ncapture/ncapture.htm?_ga=2.133442766.1105272030.1582712644-1966804504.1581674142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0Va8fBrOFU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://www.youtube.com/watch?v=ashoaxdxWhY" TargetMode="External"/><Relationship Id="rId6" Type="http://schemas.openxmlformats.org/officeDocument/2006/relationships/image" Target="../media/image1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wDVkSJzkGwU" TargetMode="Externa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Data Analysis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Joumana Boustany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Where to find cases?</a:t>
            </a:r>
            <a:endParaRPr/>
          </a:p>
        </p:txBody>
      </p:sp>
      <p:pic>
        <p:nvPicPr>
          <p:cNvPr descr="Where to find cases in NVivo and see attributes that can be modified, deleted, etc." id="183" name="Google Shape;183;p22" title="Where to find cas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62525" y="1626250"/>
            <a:ext cx="2520000" cy="1890992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2"/>
          <p:cNvSpPr txBox="1"/>
          <p:nvPr/>
        </p:nvSpPr>
        <p:spPr>
          <a:xfrm>
            <a:off x="1562025" y="3766575"/>
            <a:ext cx="572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These cases can be used for future cross-referencing and analysis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Access Sentiment Analysis</a:t>
            </a:r>
            <a:endParaRPr/>
          </a:p>
        </p:txBody>
      </p:sp>
      <p:pic>
        <p:nvPicPr>
          <p:cNvPr descr="When we imported the data, we asked NVivo to code sentiment. This video explains how to view the results." id="190" name="Google Shape;190;p23" title="Sentiment Analysis Result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2325" y="2266600"/>
            <a:ext cx="2520000" cy="1896238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3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In the import process, we asked NVivo to code sentiment.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The result is divided into 2 classes :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b="1" lang="fr"/>
              <a:t>Positive</a:t>
            </a:r>
            <a:endParaRPr b="1"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fr"/>
              <a:t>Moderately positive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fr"/>
              <a:t>Very positive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b="1" lang="fr"/>
              <a:t>Negative</a:t>
            </a:r>
            <a:endParaRPr b="1"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fr"/>
              <a:t>Moderately negative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fr"/>
              <a:t>Very negative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0"/>
              <a:buChar char="●"/>
            </a:pPr>
            <a:r>
              <a:rPr b="1" lang="fr">
                <a:solidFill>
                  <a:srgbClr val="FF0000"/>
                </a:solidFill>
              </a:rPr>
              <a:t>Beware that the results are not always reliable. Is should be corrected manually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Word Frequency</a:t>
            </a:r>
            <a:endParaRPr/>
          </a:p>
        </p:txBody>
      </p:sp>
      <p:sp>
        <p:nvSpPr>
          <p:cNvPr id="197" name="Google Shape;197;p24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NVivo allows to highlight the vocabulary used in a certain context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It presents the most frequent words in different ways: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List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Word cloud (The word cloud will list all the words used by the story writers, and highlight the most used)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Tree map</a:t>
            </a:r>
            <a:r>
              <a:rPr lang="fr"/>
              <a:t> </a:t>
            </a:r>
            <a:endParaRPr/>
          </a:p>
        </p:txBody>
      </p:sp>
      <p:pic>
        <p:nvPicPr>
          <p:cNvPr descr="This video explains how to see the most frequent words in a corpus and present them visually" id="198" name="Google Shape;198;p24" title="06 Word Frequenc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8900" y="2269450"/>
            <a:ext cx="2520000" cy="189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600"/>
              <a:t>Explore and </a:t>
            </a:r>
            <a:r>
              <a:rPr lang="fr" sz="2600"/>
              <a:t>Create Node Manually</a:t>
            </a:r>
            <a:endParaRPr sz="2600"/>
          </a:p>
        </p:txBody>
      </p:sp>
      <p:sp>
        <p:nvSpPr>
          <p:cNvPr id="204" name="Google Shape;204;p2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This procedure brings together the different themes addressed in the stories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NVivo uses </a:t>
            </a:r>
            <a:r>
              <a:rPr b="1" lang="fr"/>
              <a:t>Nodes </a:t>
            </a:r>
            <a:r>
              <a:rPr lang="fr"/>
              <a:t>for a collection of all the sections of qualitative data (references) that have been coded as belonging to a project theme.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For example, all the segments of text/audio/video/picture in SMARTDEMA corpus which refers to Castle will be coded to a node called “Castle”.</a:t>
            </a:r>
            <a:endParaRPr/>
          </a:p>
        </p:txBody>
      </p:sp>
      <p:pic>
        <p:nvPicPr>
          <p:cNvPr descr="This video explains how to create a node using a text query" id="205" name="Google Shape;205;p25" title="Create a nod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200" y="2268988"/>
            <a:ext cx="2520000" cy="1891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Explore Corpus and Create Nodes by Queries</a:t>
            </a:r>
            <a:endParaRPr/>
          </a:p>
        </p:txBody>
      </p:sp>
      <p:sp>
        <p:nvSpPr>
          <p:cNvPr id="211" name="Google Shape;211;p26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When you have explored at least 10% of your corpus, you can have an idea about the content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At this level, you can use queries to code the text</a:t>
            </a:r>
            <a:endParaRPr/>
          </a:p>
        </p:txBody>
      </p:sp>
      <p:pic>
        <p:nvPicPr>
          <p:cNvPr descr="This video explains how to code a corpus using queries" id="212" name="Google Shape;212;p26" title="Code Corpus by Queri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1800" y="2269450"/>
            <a:ext cx="2520000" cy="189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775" y="1014250"/>
            <a:ext cx="3628800" cy="3780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0260" y="263625"/>
            <a:ext cx="2996518" cy="406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7"/>
          <p:cNvSpPr txBox="1"/>
          <p:nvPr/>
        </p:nvSpPr>
        <p:spPr>
          <a:xfrm>
            <a:off x="221025" y="623525"/>
            <a:ext cx="214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Calibri"/>
                <a:ea typeface="Calibri"/>
                <a:cs typeface="Calibri"/>
                <a:sym typeface="Calibri"/>
              </a:rPr>
              <a:t>Boolean operators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6949325" y="242525"/>
            <a:ext cx="1919700" cy="7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231F20"/>
                </a:solidFill>
                <a:highlight>
                  <a:srgbClr val="FFFFFF"/>
                </a:highlight>
              </a:rPr>
              <a:t>Wildcard and proximity characters</a:t>
            </a:r>
            <a:endParaRPr b="1" sz="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6971425" y="3375850"/>
            <a:ext cx="1919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latin typeface="Calibri"/>
                <a:ea typeface="Calibri"/>
                <a:cs typeface="Calibri"/>
                <a:sym typeface="Calibri"/>
              </a:rPr>
              <a:t>Other special characters</a:t>
            </a:r>
            <a:endParaRPr b="1" sz="1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1938" y="3792988"/>
            <a:ext cx="2888129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Explore Corpus and Create Nodes by Queries Using Advanced Operators</a:t>
            </a:r>
            <a:endParaRPr/>
          </a:p>
        </p:txBody>
      </p:sp>
      <p:sp>
        <p:nvSpPr>
          <p:cNvPr id="228" name="Google Shape;228;p28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As shown in the previous slide, NVivo offers advanced search options.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In this video, we explain how to create a code using bartering.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fr"/>
              <a:t>impression* = impressionist, impressionism</a:t>
            </a:r>
            <a:endParaRPr/>
          </a:p>
        </p:txBody>
      </p:sp>
      <p:pic>
        <p:nvPicPr>
          <p:cNvPr descr="This video explains how to use the advanced search features (e.g. truncation) to code the corpus." id="229" name="Google Shape;229;p28" title="08 Advanced Query Option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200" y="2269225"/>
            <a:ext cx="2520000" cy="1890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Classify nodes</a:t>
            </a:r>
            <a:endParaRPr/>
          </a:p>
        </p:txBody>
      </p:sp>
      <p:sp>
        <p:nvSpPr>
          <p:cNvPr id="235" name="Google Shape;235;p29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When coding your corpus, you may have to reorder your nodes as you discover the content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This procedure is easy to do with NVivo</a:t>
            </a:r>
            <a:endParaRPr/>
          </a:p>
        </p:txBody>
      </p:sp>
      <p:pic>
        <p:nvPicPr>
          <p:cNvPr descr="This video explains how to group nodes under the same theme" id="236" name="Google Shape;236;p29" title="10 Classify nod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200" y="2269225"/>
            <a:ext cx="2520000" cy="1890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Code </a:t>
            </a:r>
            <a:r>
              <a:rPr lang="fr"/>
              <a:t>Closed</a:t>
            </a:r>
            <a:r>
              <a:rPr lang="fr"/>
              <a:t>-Ended Question</a:t>
            </a:r>
            <a:endParaRPr/>
          </a:p>
        </p:txBody>
      </p:sp>
      <p:sp>
        <p:nvSpPr>
          <p:cNvPr id="242" name="Google Shape;242;p30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In our corpus, we used smileys to classify the content into nodes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/>
              <a:t>This choice will allow to create a matrix Coding cross the different nodes</a:t>
            </a:r>
            <a:endParaRPr/>
          </a:p>
        </p:txBody>
      </p:sp>
      <p:pic>
        <p:nvPicPr>
          <p:cNvPr descr="This video explains how to code closed questions with predefined choices" id="243" name="Google Shape;243;p30" title="11 Code close ended question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200" y="2268988"/>
            <a:ext cx="2520000" cy="1891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Matrix Coding Analysis</a:t>
            </a:r>
            <a:endParaRPr/>
          </a:p>
        </p:txBody>
      </p:sp>
      <p:sp>
        <p:nvSpPr>
          <p:cNvPr id="249" name="Google Shape;249;p3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In order to understand if certain places, artists, etc. provoke certain emotions in the users, we crossed the data related to these variables with the emotions.</a:t>
            </a:r>
            <a:endParaRPr/>
          </a:p>
        </p:txBody>
      </p:sp>
      <p:pic>
        <p:nvPicPr>
          <p:cNvPr descr="In order to understand if certain places, artists, etc. provoke certain emotions in the users, we crossed the data related to these variables with the emotions." id="250" name="Google Shape;250;p31" title="Matrix cod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9550" y="1643800"/>
            <a:ext cx="3240000" cy="2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oogle Shape;134;p14"/>
          <p:cNvGraphicFramePr/>
          <p:nvPr/>
        </p:nvGraphicFramePr>
        <p:xfrm>
          <a:off x="962500" y="585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{407A8B47-C87B-4B44-BDC5-F183A53B3C1F}</a:tableStyleId>
              </a:tblPr>
              <a:tblGrid>
                <a:gridCol w="3551650"/>
                <a:gridCol w="3943975"/>
              </a:tblGrid>
              <a:tr h="359650">
                <a:tc gridSpan="2">
                  <a:txBody>
                    <a:bodyPr/>
                    <a:lstStyle/>
                    <a:p>
                      <a:pPr indent="0" lvl="0" marL="2286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DATA   vs   BIG DATA</a:t>
                      </a:r>
                      <a:endParaRPr sz="1800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359650"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is small enough for human comprehension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is too large to be analyzed by humans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328000"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is made up of small elements that are make them: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readable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accessible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understandable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usable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is specific to machines. It is generally characterized by 3V: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Volume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Variety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82F39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Velocity (speed)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805100"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generally provides information that answers a specific question or addresses a particular problem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Invented by the web giants, Big Data is a solution designed to allow everyone to access giant databases in real time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747000"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concerns the end user</a:t>
                      </a: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These data provide information on what he needs, on his reactions and feelings</a:t>
                      </a:r>
                      <a:endParaRPr>
                        <a:solidFill>
                          <a:srgbClr val="282F3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Collecting and processing data on a large scale can be time consuming, as can feedback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15"/>
          <p:cNvGraphicFramePr/>
          <p:nvPr/>
        </p:nvGraphicFramePr>
        <p:xfrm>
          <a:off x="962500" y="585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{407A8B47-C87B-4B44-BDC5-F183A53B3C1F}</a:tableStyleId>
              </a:tblPr>
              <a:tblGrid>
                <a:gridCol w="3551650"/>
                <a:gridCol w="3943975"/>
              </a:tblGrid>
              <a:tr h="359650">
                <a:tc gridSpan="2">
                  <a:txBody>
                    <a:bodyPr/>
                    <a:lstStyle/>
                    <a:p>
                      <a:pPr indent="0" lvl="0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2200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</a:rPr>
                        <a:t>Qualitative method vs. Quantitative method</a:t>
                      </a:r>
                      <a:endParaRPr b="1" sz="2200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359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qualitative method is a search for meaning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quantitative method is a data collection technique associated with concrete data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1328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focuses on opinions and motivations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allows us to analyze behaviors, opinions, or even expectations in measurable quantities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805100">
                <a:tc>
                  <a:txBody>
                    <a:bodyPr/>
                    <a:lstStyle/>
                    <a:p>
                      <a:pPr indent="360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tends to focus on "how?" and "why?" questions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>
                          <a:solidFill>
                            <a:srgbClr val="282F3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She tends to favor questions like "how many?" and "how often?"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Which software to analyse the data?</a:t>
            </a:r>
            <a:endParaRPr/>
          </a:p>
        </p:txBody>
      </p:sp>
      <p:sp>
        <p:nvSpPr>
          <p:cNvPr id="145" name="Google Shape;145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6639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fr" sz="2800" u="sng">
                <a:solidFill>
                  <a:schemeClr val="hlink"/>
                </a:solidFill>
                <a:hlinkClick r:id="rId3"/>
              </a:rPr>
              <a:t>NVivo</a:t>
            </a:r>
            <a:r>
              <a:rPr lang="fr" sz="2800">
                <a:solidFill>
                  <a:srgbClr val="282F39"/>
                </a:solidFill>
              </a:rPr>
              <a:t> will be used to analyze Smartdema data. It is a qualitative data analysis software</a:t>
            </a:r>
            <a:endParaRPr sz="2800">
              <a:solidFill>
                <a:srgbClr val="282F39"/>
              </a:solidFill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F39"/>
              </a:buClr>
              <a:buSzPct val="100000"/>
              <a:buChar char="●"/>
            </a:pPr>
            <a:r>
              <a:rPr lang="fr" sz="2800">
                <a:solidFill>
                  <a:srgbClr val="282F39"/>
                </a:solidFill>
              </a:rPr>
              <a:t>Other software exist</a:t>
            </a:r>
            <a:endParaRPr sz="2800">
              <a:solidFill>
                <a:srgbClr val="282F39"/>
              </a:solidFill>
            </a:endParaRPr>
          </a:p>
          <a:p>
            <a:pPr indent="-366394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r" sz="2800" u="sng">
                <a:solidFill>
                  <a:schemeClr val="hlink"/>
                </a:solidFill>
                <a:hlinkClick r:id="rId4"/>
              </a:rPr>
              <a:t>ATLAS.ti</a:t>
            </a:r>
            <a:r>
              <a:rPr lang="fr" sz="2800">
                <a:solidFill>
                  <a:srgbClr val="282F39"/>
                </a:solidFill>
              </a:rPr>
              <a:t>,</a:t>
            </a:r>
            <a:r>
              <a:rPr lang="fr" sz="2800">
                <a:solidFill>
                  <a:srgbClr val="282F39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fr" sz="2800" u="sng">
                <a:solidFill>
                  <a:schemeClr val="hlink"/>
                </a:solidFill>
                <a:hlinkClick r:id="rId6"/>
              </a:rPr>
              <a:t>Provalis Research Text Analytics Software</a:t>
            </a:r>
            <a:r>
              <a:rPr lang="fr" sz="2800">
                <a:solidFill>
                  <a:srgbClr val="282F39"/>
                </a:solidFill>
              </a:rPr>
              <a:t>,</a:t>
            </a:r>
            <a:r>
              <a:rPr lang="fr" sz="2800">
                <a:solidFill>
                  <a:srgbClr val="282F39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fr" sz="2800" u="sng">
                <a:solidFill>
                  <a:schemeClr val="hlink"/>
                </a:solidFill>
                <a:hlinkClick r:id="rId8"/>
              </a:rPr>
              <a:t>Quirkos</a:t>
            </a:r>
            <a:r>
              <a:rPr lang="fr" sz="2800">
                <a:solidFill>
                  <a:srgbClr val="282F39"/>
                </a:solidFill>
              </a:rPr>
              <a:t>,</a:t>
            </a:r>
            <a:r>
              <a:rPr lang="fr" sz="2800">
                <a:solidFill>
                  <a:srgbClr val="282F39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fr" sz="2800" u="sng">
                <a:solidFill>
                  <a:schemeClr val="hlink"/>
                </a:solidFill>
                <a:hlinkClick r:id="rId10"/>
              </a:rPr>
              <a:t>MAXQDA</a:t>
            </a:r>
            <a:r>
              <a:rPr lang="fr" sz="2800">
                <a:solidFill>
                  <a:srgbClr val="282F39"/>
                </a:solidFill>
              </a:rPr>
              <a:t>,</a:t>
            </a:r>
            <a:r>
              <a:rPr lang="fr" sz="2800">
                <a:solidFill>
                  <a:srgbClr val="282F39"/>
                </a:solidFill>
                <a:uFill>
                  <a:noFill/>
                </a:u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fr" sz="2800" u="sng">
                <a:solidFill>
                  <a:schemeClr val="hlink"/>
                </a:solidFill>
                <a:hlinkClick r:id="rId12"/>
              </a:rPr>
              <a:t>Dedoose</a:t>
            </a:r>
            <a:r>
              <a:rPr lang="fr" sz="2800">
                <a:solidFill>
                  <a:srgbClr val="282F39"/>
                </a:solidFill>
              </a:rPr>
              <a:t>,</a:t>
            </a:r>
            <a:r>
              <a:rPr lang="fr" sz="2800">
                <a:solidFill>
                  <a:srgbClr val="282F39"/>
                </a:solidFill>
                <a:uFill>
                  <a:noFill/>
                </a:u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fr" sz="2800" u="sng">
                <a:solidFill>
                  <a:schemeClr val="hlink"/>
                </a:solidFill>
                <a:hlinkClick r:id="rId14"/>
              </a:rPr>
              <a:t>etc.</a:t>
            </a:r>
            <a:endParaRPr sz="2800" u="sng">
              <a:solidFill>
                <a:schemeClr val="hlink"/>
              </a:solidFill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 sz="2800">
                <a:solidFill>
                  <a:srgbClr val="282F39"/>
                </a:solidFill>
              </a:rPr>
              <a:t>Open source software exist also:</a:t>
            </a:r>
            <a:endParaRPr sz="2800">
              <a:solidFill>
                <a:srgbClr val="282F39"/>
              </a:solidFill>
            </a:endParaRPr>
          </a:p>
          <a:p>
            <a:pPr indent="-366394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6666"/>
              <a:buChar char="○"/>
            </a:pPr>
            <a:r>
              <a:rPr lang="fr" sz="2400" u="sng">
                <a:solidFill>
                  <a:schemeClr val="hlink"/>
                </a:solidFill>
                <a:hlinkClick r:id="rId15"/>
              </a:rPr>
              <a:t>R project</a:t>
            </a:r>
            <a:r>
              <a:rPr lang="fr" sz="2400" u="sng">
                <a:solidFill>
                  <a:schemeClr val="hlink"/>
                </a:solidFill>
              </a:rPr>
              <a:t> </a:t>
            </a:r>
            <a:r>
              <a:rPr lang="fr" sz="2400">
                <a:solidFill>
                  <a:srgbClr val="282F39"/>
                </a:solidFill>
              </a:rPr>
              <a:t>+ specific extensions</a:t>
            </a:r>
            <a:endParaRPr sz="2400">
              <a:solidFill>
                <a:srgbClr val="282F39"/>
              </a:solidFill>
            </a:endParaRPr>
          </a:p>
          <a:p>
            <a:pPr indent="-366394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6666"/>
              <a:buChar char="○"/>
            </a:pPr>
            <a:r>
              <a:rPr lang="fr" sz="2400">
                <a:solidFill>
                  <a:srgbClr val="282F39"/>
                </a:solidFill>
              </a:rPr>
              <a:t>The interface is designed for statistics specialists.</a:t>
            </a:r>
            <a:endParaRPr sz="2400">
              <a:solidFill>
                <a:srgbClr val="282F3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NVivo</a:t>
            </a:r>
            <a:endParaRPr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3178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fr" sz="2600" u="sng">
                <a:solidFill>
                  <a:schemeClr val="hlink"/>
                </a:solidFill>
                <a:hlinkClick r:id="rId3"/>
              </a:rPr>
              <a:t>Software designed by QSR International</a:t>
            </a:r>
            <a:endParaRPr sz="2600" u="sng">
              <a:solidFill>
                <a:schemeClr val="hlink"/>
              </a:solidFill>
            </a:endParaRPr>
          </a:p>
          <a:p>
            <a:pPr indent="-33178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 sz="2600">
                <a:solidFill>
                  <a:srgbClr val="282F39"/>
                </a:solidFill>
              </a:rPr>
              <a:t>Allows you to organize, code and manage your data as well as to facilitate its analysis with visualization, memorization and reporting functions.</a:t>
            </a:r>
            <a:endParaRPr sz="2600">
              <a:solidFill>
                <a:srgbClr val="282F39"/>
              </a:solidFill>
            </a:endParaRPr>
          </a:p>
          <a:p>
            <a:pPr indent="0" lvl="0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282F39"/>
                </a:solidFill>
                <a:highlight>
                  <a:srgbClr val="FFFF00"/>
                </a:highlight>
              </a:rPr>
              <a:t>WARNING, the (difficult) work of sorting the data still rests on your shoulders.</a:t>
            </a:r>
            <a:endParaRPr sz="2200">
              <a:solidFill>
                <a:srgbClr val="282F39"/>
              </a:solidFill>
              <a:highlight>
                <a:srgbClr val="FFFF00"/>
              </a:highlight>
            </a:endParaRPr>
          </a:p>
          <a:p>
            <a:pPr indent="-33178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fr" sz="2600">
                <a:solidFill>
                  <a:srgbClr val="282F39"/>
                </a:solidFill>
              </a:rPr>
              <a:t>It helps you analyze text, audio, video, email, images, spreadsheets, online surveys, web content and social media from various sources.</a:t>
            </a:r>
            <a:endParaRPr sz="2600">
              <a:solidFill>
                <a:srgbClr val="282F39"/>
              </a:solidFill>
            </a:endParaRPr>
          </a:p>
          <a:p>
            <a:pPr indent="-33178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 sz="2600">
                <a:solidFill>
                  <a:srgbClr val="282F39"/>
                </a:solidFill>
              </a:rPr>
              <a:t>Through a browser extension "</a:t>
            </a:r>
            <a:r>
              <a:rPr lang="fr" sz="2600" u="sng">
                <a:solidFill>
                  <a:schemeClr val="hlink"/>
                </a:solidFill>
                <a:hlinkClick r:id="rId4"/>
              </a:rPr>
              <a:t>Ncapture</a:t>
            </a:r>
            <a:r>
              <a:rPr lang="fr" sz="2600">
                <a:solidFill>
                  <a:srgbClr val="282F39"/>
                </a:solidFill>
              </a:rPr>
              <a:t>", it allows to collect data directly from the web</a:t>
            </a:r>
            <a:endParaRPr sz="2600">
              <a:solidFill>
                <a:srgbClr val="282F39"/>
              </a:solidFill>
            </a:endParaRPr>
          </a:p>
          <a:p>
            <a:pPr indent="-33178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 sz="2600">
                <a:solidFill>
                  <a:srgbClr val="282F39"/>
                </a:solidFill>
              </a:rPr>
              <a:t>Even if it is essentially a qualitative analysis software, it also allows to make quantitative analyses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650" y="643000"/>
            <a:ext cx="8403702" cy="400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Data Quality is an Important Criterion</a:t>
            </a:r>
            <a:endParaRPr/>
          </a:p>
        </p:txBody>
      </p:sp>
      <p:sp>
        <p:nvSpPr>
          <p:cNvPr id="162" name="Google Shape;162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fr" sz="1700"/>
              <a:t>Before you can process the data, it is important to clean it: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fr" sz="1500"/>
              <a:t>Make sure that the columns and rows have been exported correctly. Some characters may cause problems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fr" sz="1500"/>
              <a:t>Delete irrelevant data (sometimes people write irrelevant content not related to the context)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fr" sz="1500"/>
              <a:t>etc.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type="title"/>
          </p:nvPr>
        </p:nvSpPr>
        <p:spPr>
          <a:xfrm>
            <a:off x="819150" y="845600"/>
            <a:ext cx="3753000" cy="95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Create a new project</a:t>
            </a:r>
            <a:endParaRPr/>
          </a:p>
        </p:txBody>
      </p:sp>
      <p:pic>
        <p:nvPicPr>
          <p:cNvPr descr="Created within Smartdema project, this video explain how to create a new project in NVivo" id="168" name="Google Shape;168;p20" title="Create a new project in NViv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5850" y="2182650"/>
            <a:ext cx="2520000" cy="189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0" title="Open an existant project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33975" y="2182150"/>
            <a:ext cx="2520000" cy="1890992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 txBox="1"/>
          <p:nvPr>
            <p:ph type="title"/>
          </p:nvPr>
        </p:nvSpPr>
        <p:spPr>
          <a:xfrm>
            <a:off x="4748400" y="852650"/>
            <a:ext cx="3856800" cy="95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Open an </a:t>
            </a:r>
            <a:r>
              <a:rPr lang="fr"/>
              <a:t>existing</a:t>
            </a:r>
            <a:r>
              <a:rPr lang="fr"/>
              <a:t> </a:t>
            </a:r>
            <a:r>
              <a:rPr lang="fr"/>
              <a:t>project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Import data</a:t>
            </a:r>
            <a:endParaRPr/>
          </a:p>
        </p:txBody>
      </p:sp>
      <p:pic>
        <p:nvPicPr>
          <p:cNvPr descr="How to import the data and which characteristics to choose" id="176" name="Google Shape;176;p21" title="Import data into NViv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200" y="2269450"/>
            <a:ext cx="2520000" cy="1890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1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b="1" lang="fr">
                <a:latin typeface="Arial"/>
                <a:ea typeface="Arial"/>
                <a:cs typeface="Arial"/>
                <a:sym typeface="Arial"/>
              </a:rPr>
              <a:t>Cases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Char char="○"/>
            </a:pPr>
            <a:r>
              <a:rPr lang="fr">
                <a:solidFill>
                  <a:srgbClr val="333333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Units of analysis</a:t>
            </a:r>
            <a:endParaRPr>
              <a:solidFill>
                <a:srgbClr val="333333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Char char="○"/>
            </a:pPr>
            <a:r>
              <a:rPr lang="fr">
                <a:solidFill>
                  <a:srgbClr val="333333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In SMARTDEMA context each story = a case</a:t>
            </a:r>
            <a:endParaRPr>
              <a:solidFill>
                <a:srgbClr val="333333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b="1" lang="fr">
                <a:latin typeface="Arial"/>
                <a:ea typeface="Arial"/>
                <a:cs typeface="Arial"/>
                <a:sym typeface="Arial"/>
              </a:rPr>
              <a:t>Close-ended questions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 =&gt; Attributes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question formats that provoke a simple response from a respondent. e.g.: smiley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attributes are the values that these fields can contain. e.g.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b="1" lang="fr">
                <a:latin typeface="Arial"/>
                <a:ea typeface="Arial"/>
                <a:cs typeface="Arial"/>
                <a:sym typeface="Arial"/>
              </a:rPr>
              <a:t>Open-ended questions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 =&gt; nodes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2575" lvl="1" marL="914400" rtl="0" algn="l">
              <a:spcBef>
                <a:spcPts val="0"/>
              </a:spcBef>
              <a:spcAft>
                <a:spcPts val="0"/>
              </a:spcAft>
              <a:buSzPct val="90909"/>
              <a:buFont typeface="Arial"/>
              <a:buChar char="○"/>
            </a:pPr>
            <a:r>
              <a:rPr lang="fr">
                <a:solidFill>
                  <a:srgbClr val="202124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an open-ended question is a question that cannot be answered with a "yes" or "no" response, or with a static response. e.g. title, info, tags</a:t>
            </a:r>
            <a:endParaRPr>
              <a:solidFill>
                <a:srgbClr val="202124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rial"/>
              <a:buChar char="○"/>
            </a:pPr>
            <a:r>
              <a:rPr lang="fr">
                <a:solidFill>
                  <a:srgbClr val="202124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the contents of these fields will be grouped into nodes or themes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